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l1tzIaWRLUsQs4YhqVBXwSEnx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2fac5eaf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2fac5eaf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2fac5eaf4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2fac5eaf4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2fac5eaf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2fac5eaf4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2fac5eaf4_0_5"/>
          <p:cNvSpPr/>
          <p:nvPr/>
        </p:nvSpPr>
        <p:spPr>
          <a:xfrm rot="5400000">
            <a:off x="10000500" y="673"/>
            <a:ext cx="2191500" cy="21915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ge2fac5eaf4_0_5"/>
          <p:cNvGrpSpPr/>
          <p:nvPr/>
        </p:nvGrpSpPr>
        <p:grpSpPr>
          <a:xfrm>
            <a:off x="0" y="654"/>
            <a:ext cx="6871435" cy="6845694"/>
            <a:chOff x="0" y="75"/>
            <a:chExt cx="5153705" cy="5152950"/>
          </a:xfrm>
        </p:grpSpPr>
        <p:sp>
          <p:nvSpPr>
            <p:cNvPr id="12" name="Google Shape;12;ge2fac5eaf4_0_5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e2fac5eaf4_0_5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ge2fac5eaf4_0_5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ge2fac5eaf4_0_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ge2fac5eaf4_0_5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7" name="Google Shape;17;ge2fac5eaf4_0_5"/>
          <p:cNvSpPr txBox="1">
            <a:spLocks noGrp="1"/>
          </p:cNvSpPr>
          <p:nvPr>
            <p:ph type="subTitle" idx="1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8" name="Google Shape;18;ge2fac5eaf4_0_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e2fac5eaf4_0_101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107" name="Google Shape;107;ge2fac5eaf4_0_10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ge2fac5eaf4_0_10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ge2fac5eaf4_0_10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ge2fac5eaf4_0_10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ge2fac5eaf4_0_10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ge2fac5eaf4_0_10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ge2fac5eaf4_0_10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ge2fac5eaf4_0_10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ge2fac5eaf4_0_10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ge2fac5eaf4_0_10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e2fac5eaf4_0_10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e2fac5eaf4_0_10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ge2fac5eaf4_0_10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ge2fac5eaf4_0_10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ge2fac5eaf4_0_10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ge2fac5eaf4_0_10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ge2fac5eaf4_0_10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ge2fac5eaf4_0_10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ge2fac5eaf4_0_101"/>
          <p:cNvSpPr txBox="1">
            <a:spLocks noGrp="1"/>
          </p:cNvSpPr>
          <p:nvPr>
            <p:ph type="title" hasCustomPrompt="1"/>
          </p:nvPr>
        </p:nvSpPr>
        <p:spPr>
          <a:xfrm>
            <a:off x="1098467" y="1712900"/>
            <a:ext cx="63681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126" name="Google Shape;126;ge2fac5eaf4_0_101"/>
          <p:cNvSpPr txBox="1">
            <a:spLocks noGrp="1"/>
          </p:cNvSpPr>
          <p:nvPr>
            <p:ph type="body" idx="1"/>
          </p:nvPr>
        </p:nvSpPr>
        <p:spPr>
          <a:xfrm>
            <a:off x="1098467" y="3524166"/>
            <a:ext cx="6368100" cy="162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ge2fac5eaf4_0_1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2fac5eaf4_0_1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2fac5eaf4_0_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e2fac5eaf4_0_1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ge2fac5eaf4_0_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e2fac5eaf4_0_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e2fac5eaf4_0_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ge2fac5eaf4_0_15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21" name="Google Shape;21;ge2fac5eaf4_0_1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ge2fac5eaf4_0_1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ge2fac5eaf4_0_1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e2fac5eaf4_0_1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e2fac5eaf4_0_1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ge2fac5eaf4_0_1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ge2fac5eaf4_0_1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ge2fac5eaf4_0_1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ge2fac5eaf4_0_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ge2fac5eaf4_0_1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ge2fac5eaf4_0_1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ge2fac5eaf4_0_1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ge2fac5eaf4_0_1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ge2fac5eaf4_0_1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ge2fac5eaf4_0_1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ge2fac5eaf4_0_1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ge2fac5eaf4_0_1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ge2fac5eaf4_0_1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ge2fac5eaf4_0_15"/>
          <p:cNvSpPr txBox="1">
            <a:spLocks noGrp="1"/>
          </p:cNvSpPr>
          <p:nvPr>
            <p:ph type="title"/>
          </p:nvPr>
        </p:nvSpPr>
        <p:spPr>
          <a:xfrm>
            <a:off x="1098467" y="2737333"/>
            <a:ext cx="6116100" cy="153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e2fac5eaf4_0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ge2fac5eaf4_0_37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43" name="Google Shape;43;ge2fac5eaf4_0_3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ge2fac5eaf4_0_3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ge2fac5eaf4_0_37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6" name="Google Shape;46;ge2fac5eaf4_0_37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e2fac5eaf4_0_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ge2fac5eaf4_0_44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0" name="Google Shape;50;ge2fac5eaf4_0_4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ge2fac5eaf4_0_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ge2fac5eaf4_0_44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3" name="Google Shape;53;ge2fac5eaf4_0_44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5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e2fac5eaf4_0_44"/>
          <p:cNvSpPr txBox="1">
            <a:spLocks noGrp="1"/>
          </p:cNvSpPr>
          <p:nvPr>
            <p:ph type="body" idx="2"/>
          </p:nvPr>
        </p:nvSpPr>
        <p:spPr>
          <a:xfrm>
            <a:off x="6577628" y="2090067"/>
            <a:ext cx="45375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e2fac5eaf4_0_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ge2fac5eaf4_0_52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8" name="Google Shape;58;ge2fac5eaf4_0_5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ge2fac5eaf4_0_5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ge2fac5eaf4_0_52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1" name="Google Shape;61;ge2fac5eaf4_0_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ge2fac5eaf4_0_58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64" name="Google Shape;64;ge2fac5eaf4_0_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ge2fac5eaf4_0_5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ge2fac5eaf4_0_58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7" name="Google Shape;67;ge2fac5eaf4_0_58"/>
          <p:cNvSpPr txBox="1">
            <a:spLocks noGrp="1"/>
          </p:cNvSpPr>
          <p:nvPr>
            <p:ph type="body" idx="1"/>
          </p:nvPr>
        </p:nvSpPr>
        <p:spPr>
          <a:xfrm>
            <a:off x="1730000" y="2630067"/>
            <a:ext cx="5065200" cy="322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ge2fac5eaf4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e2fac5eaf4_0_65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71" name="Google Shape;71;ge2fac5eaf4_0_65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ge2fac5eaf4_0_65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ge2fac5eaf4_0_65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ge2fac5eaf4_0_65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ge2fac5eaf4_0_6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ge2fac5eaf4_0_65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ge2fac5eaf4_0_65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ge2fac5eaf4_0_65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ge2fac5eaf4_0_65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ge2fac5eaf4_0_65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ge2fac5eaf4_0_65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ge2fac5eaf4_0_65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ge2fac5eaf4_0_65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ge2fac5eaf4_0_65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ge2fac5eaf4_0_6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ge2fac5eaf4_0_65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e2fac5eaf4_0_65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ge2fac5eaf4_0_65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ge2fac5eaf4_0_65"/>
          <p:cNvSpPr txBox="1">
            <a:spLocks noGrp="1"/>
          </p:cNvSpPr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e2fac5eaf4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e2fac5eaf4_0_87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93" name="Google Shape;93;ge2fac5eaf4_0_8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ge2fac5eaf4_0_8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ge2fac5eaf4_0_87"/>
          <p:cNvSpPr txBox="1">
            <a:spLocks noGrp="1"/>
          </p:cNvSpPr>
          <p:nvPr>
            <p:ph type="title"/>
          </p:nvPr>
        </p:nvSpPr>
        <p:spPr>
          <a:xfrm>
            <a:off x="1730000" y="2211100"/>
            <a:ext cx="4048500" cy="233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6" name="Google Shape;96;ge2fac5eaf4_0_87"/>
          <p:cNvSpPr txBox="1">
            <a:spLocks noGrp="1"/>
          </p:cNvSpPr>
          <p:nvPr>
            <p:ph type="subTitle" idx="1"/>
          </p:nvPr>
        </p:nvSpPr>
        <p:spPr>
          <a:xfrm>
            <a:off x="1730000" y="4717333"/>
            <a:ext cx="4048500" cy="6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7" name="Google Shape;97;ge2fac5eaf4_0_87"/>
          <p:cNvSpPr txBox="1">
            <a:spLocks noGrp="1"/>
          </p:cNvSpPr>
          <p:nvPr>
            <p:ph type="body" idx="2"/>
          </p:nvPr>
        </p:nvSpPr>
        <p:spPr>
          <a:xfrm>
            <a:off x="6197600" y="2262133"/>
            <a:ext cx="4902300" cy="312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e2fac5eaf4_0_8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ge2fac5eaf4_0_95"/>
          <p:cNvGrpSpPr/>
          <p:nvPr/>
        </p:nvGrpSpPr>
        <p:grpSpPr>
          <a:xfrm>
            <a:off x="0" y="5504636"/>
            <a:ext cx="931877" cy="912853"/>
            <a:chOff x="0" y="3785672"/>
            <a:chExt cx="698925" cy="684657"/>
          </a:xfrm>
        </p:grpSpPr>
        <p:sp>
          <p:nvSpPr>
            <p:cNvPr id="101" name="Google Shape;101;ge2fac5eaf4_0_95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ge2fac5eaf4_0_95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ge2fac5eaf4_0_95"/>
          <p:cNvSpPr txBox="1">
            <a:spLocks noGrp="1"/>
          </p:cNvSpPr>
          <p:nvPr>
            <p:ph type="body" idx="1"/>
          </p:nvPr>
        </p:nvSpPr>
        <p:spPr>
          <a:xfrm>
            <a:off x="1083633" y="5740500"/>
            <a:ext cx="9248100" cy="6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ge2fac5eaf4_0_9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e2fac5eaf4_0_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ge2fac5eaf4_0_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e2fac5eaf4_0_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egrees.snu.edu/blog/essential-study-skills-for-adults-returning-to-school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207"/>
              <a:buFont typeface="Calibri"/>
              <a:buNone/>
            </a:pPr>
            <a:r>
              <a:rPr lang="en-US"/>
              <a:t>Back to School</a:t>
            </a:r>
            <a:br>
              <a:rPr lang="en-US"/>
            </a:br>
            <a:r>
              <a:rPr lang="en-US"/>
              <a:t>as an Adult Learner</a:t>
            </a:r>
            <a:endParaRPr/>
          </a:p>
        </p:txBody>
      </p:sp>
      <p:sp>
        <p:nvSpPr>
          <p:cNvPr id="141" name="Google Shape;141;p1"/>
          <p:cNvSpPr txBox="1">
            <a:spLocks noGrp="1"/>
          </p:cNvSpPr>
          <p:nvPr>
            <p:ph type="subTitle" idx="1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Leslie and Joselyn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2366-2ACA-41C9-8157-EF9FFEF0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299D6-656D-479A-BBC2-4AA3916CB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https://degrees.snu.edu/blog/essential-study-skills-for-adults-returning-to-school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2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2fac5eaf4_1_0"/>
          <p:cNvSpPr txBox="1">
            <a:spLocks noGrp="1"/>
          </p:cNvSpPr>
          <p:nvPr>
            <p:ph type="title"/>
          </p:nvPr>
        </p:nvSpPr>
        <p:spPr>
          <a:xfrm>
            <a:off x="208275" y="365125"/>
            <a:ext cx="1114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Vocabulary</a:t>
            </a:r>
            <a:endParaRPr sz="4200"/>
          </a:p>
        </p:txBody>
      </p:sp>
      <p:sp>
        <p:nvSpPr>
          <p:cNvPr id="198" name="Google Shape;198;ge2fac5eaf4_1_0"/>
          <p:cNvSpPr txBox="1">
            <a:spLocks noGrp="1"/>
          </p:cNvSpPr>
          <p:nvPr>
            <p:ph type="body" idx="1"/>
          </p:nvPr>
        </p:nvSpPr>
        <p:spPr>
          <a:xfrm>
            <a:off x="322525" y="1510800"/>
            <a:ext cx="11543100" cy="514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Useful Phrases for parent/teacher interactions</a:t>
            </a:r>
            <a:endParaRPr sz="3200"/>
          </a:p>
          <a:p>
            <a:pPr marL="457200" lvl="0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Shows a Lot of Potential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Muestra mucho potencial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Displays Talent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Muestra talento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Needs Better Organization Skills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Necesita mejores habilidades organizativas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Much Improved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Mucho mejor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Exhibits Commendable Work Habits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Exhibe hábitos de trabajo buenos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Respects Authority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Respeta la autoridad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Works Well With Peers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Funciona bien con compañeros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508000" algn="l" rtl="0">
              <a:spcBef>
                <a:spcPts val="0"/>
              </a:spcBef>
              <a:spcAft>
                <a:spcPts val="0"/>
              </a:spcAft>
              <a:buSzPts val="4400"/>
              <a:buChar char="●"/>
            </a:pPr>
            <a:endParaRPr sz="4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2fac5eaf4_1_35"/>
          <p:cNvSpPr txBox="1">
            <a:spLocks noGrp="1"/>
          </p:cNvSpPr>
          <p:nvPr>
            <p:ph type="title"/>
          </p:nvPr>
        </p:nvSpPr>
        <p:spPr>
          <a:xfrm>
            <a:off x="243125" y="246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Vocab cont’d</a:t>
            </a:r>
            <a:endParaRPr/>
          </a:p>
        </p:txBody>
      </p:sp>
      <p:sp>
        <p:nvSpPr>
          <p:cNvPr id="204" name="Google Shape;204;ge2fac5eaf4_1_35"/>
          <p:cNvSpPr txBox="1">
            <a:spLocks noGrp="1"/>
          </p:cNvSpPr>
          <p:nvPr>
            <p:ph type="body" idx="1"/>
          </p:nvPr>
        </p:nvSpPr>
        <p:spPr>
          <a:xfrm>
            <a:off x="138975" y="1825625"/>
            <a:ext cx="10859700" cy="470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315"/>
              <a:t>Pasos para tomar en casa:</a:t>
            </a:r>
            <a:endParaRPr sz="6315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6315"/>
              <a:t>Steps to take at home:</a:t>
            </a:r>
            <a:endParaRPr sz="6315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6315"/>
              <a:t>Hacer un plan, buscar soluciones juntos  </a:t>
            </a:r>
            <a:endParaRPr sz="6315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6315"/>
              <a:t>Make a plan, look for solutions together</a:t>
            </a:r>
            <a:endParaRPr sz="6315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6315"/>
              <a:t>Pedir ayuda si necesitan de tutores</a:t>
            </a:r>
            <a:endParaRPr sz="6315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6315"/>
              <a:t>Ask for help if they need tutors</a:t>
            </a:r>
            <a:endParaRPr sz="6315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6315"/>
              <a:t>Programar una reunión de seguimiento</a:t>
            </a:r>
            <a:endParaRPr sz="6315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6315"/>
              <a:t>Schedule a follow-up meeting</a:t>
            </a:r>
            <a:endParaRPr sz="6315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6315"/>
              <a:t>Submits assignments and classwork on time</a:t>
            </a:r>
            <a:endParaRPr sz="6315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6315"/>
              <a:t>Envía las tareas y el trabajo de clase a tiempo</a:t>
            </a:r>
            <a:endParaRPr sz="6315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6315"/>
              <a:t>Consistently follows class rules </a:t>
            </a:r>
            <a:endParaRPr sz="6315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6315"/>
              <a:t>Sigue constantemente las reglas de la clase.</a:t>
            </a:r>
            <a:endParaRPr sz="6315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5" name="Google Shape;205;ge2fac5eaf4_1_35"/>
          <p:cNvSpPr txBox="1"/>
          <p:nvPr/>
        </p:nvSpPr>
        <p:spPr>
          <a:xfrm>
            <a:off x="6163875" y="1825625"/>
            <a:ext cx="483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2fac5eaf4_1_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Vocab cont’d</a:t>
            </a:r>
            <a:endParaRPr/>
          </a:p>
        </p:txBody>
      </p:sp>
      <p:sp>
        <p:nvSpPr>
          <p:cNvPr id="211" name="Google Shape;211;ge2fac5eaf4_1_13"/>
          <p:cNvSpPr txBox="1">
            <a:spLocks noGrp="1"/>
          </p:cNvSpPr>
          <p:nvPr>
            <p:ph type="body" idx="1"/>
          </p:nvPr>
        </p:nvSpPr>
        <p:spPr>
          <a:xfrm>
            <a:off x="401650" y="1443000"/>
            <a:ext cx="11410200" cy="505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Needs constant reminders to have materials prepared for class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Necesita recordatorios constantes para tener los materiales preparados para la clase.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Sometimes loses focus and requires prompts to stay on task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A veces pierde la concentración y requiere indicaciones para concentrarse en la tarea.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Tends to submit assignments after they are due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Tiende a enviar las tareas después de su vencimiento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Is a flexible learner and adapts easily to change in the learning environment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Es un alumno flexible y se adapta fácilmente a los cambios en el entorno de aprendizaje.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Shares appropriate and relevant information to enhance class discussions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Comparte información apropiada y relevante para mejorar los debates en clase.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Develop a Routine</a:t>
            </a:r>
            <a:endParaRPr/>
          </a:p>
        </p:txBody>
      </p:sp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</a:pPr>
            <a:r>
              <a:rPr lang="en-US" sz="2600"/>
              <a:t>Time is your most valuable asset</a:t>
            </a:r>
            <a:endParaRPr sz="2600"/>
          </a:p>
          <a:p>
            <a:pPr marL="2286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</a:pPr>
            <a:r>
              <a:rPr lang="en-US" sz="2600"/>
              <a:t>Have your day structured</a:t>
            </a:r>
            <a:endParaRPr sz="2600"/>
          </a:p>
          <a:p>
            <a:pPr marL="2286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</a:pPr>
            <a:r>
              <a:rPr lang="en-US" sz="2600"/>
              <a:t>Your Studying Routine</a:t>
            </a:r>
            <a:endParaRPr sz="2600"/>
          </a:p>
          <a:p>
            <a:pPr marL="6858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00"/>
              <a:buChar char="○"/>
            </a:pPr>
            <a:r>
              <a:rPr lang="en-US" sz="2400"/>
              <a:t>Gather your Material </a:t>
            </a:r>
            <a:endParaRPr sz="2400"/>
          </a:p>
          <a:p>
            <a:pPr marL="6858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00"/>
              <a:buChar char="○"/>
            </a:pPr>
            <a:r>
              <a:rPr lang="en-US" sz="2400"/>
              <a:t>What do you do before you study</a:t>
            </a:r>
            <a:endParaRPr sz="2400"/>
          </a:p>
          <a:p>
            <a:pPr marL="6858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3300"/>
              <a:buChar char="○"/>
            </a:pPr>
            <a:r>
              <a:rPr lang="en-US" sz="2400"/>
              <a:t>Where in your home do you do your homework?</a:t>
            </a:r>
            <a:endParaRPr sz="2400"/>
          </a:p>
        </p:txBody>
      </p:sp>
      <p:pic>
        <p:nvPicPr>
          <p:cNvPr id="148" name="Google Shape;14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1125" y="1576400"/>
            <a:ext cx="2733675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Eliminate Distraction</a:t>
            </a:r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●"/>
            </a:pPr>
            <a:r>
              <a:rPr lang="en-US" sz="2400"/>
              <a:t>Do not multitask</a:t>
            </a:r>
            <a:endParaRPr sz="2400"/>
          </a:p>
          <a:p>
            <a:pPr marL="228600" lvl="0" indent="-273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Char char="●"/>
            </a:pPr>
            <a:r>
              <a:rPr lang="en-US" sz="2400"/>
              <a:t>Tutor in the morning</a:t>
            </a:r>
            <a:endParaRPr sz="2400"/>
          </a:p>
          <a:p>
            <a:pPr marL="228600" lvl="0" indent="-273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Char char="●"/>
            </a:pPr>
            <a:r>
              <a:rPr lang="en-US" sz="2400"/>
              <a:t>Have some water, coffee, anything else you need ready</a:t>
            </a:r>
            <a:endParaRPr sz="2400"/>
          </a:p>
          <a:p>
            <a:pPr marL="228600" lvl="0" indent="-273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Char char="●"/>
            </a:pPr>
            <a:r>
              <a:rPr lang="en-US" sz="2400"/>
              <a:t>If you tutor in the evening:</a:t>
            </a:r>
            <a:endParaRPr sz="2400"/>
          </a:p>
          <a:p>
            <a:pPr marL="68580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2200"/>
              <a:t>Make time in the afternoon to finish your homework</a:t>
            </a:r>
            <a:endParaRPr sz="220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55" name="Google Shape;15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6150" y="3857625"/>
            <a:ext cx="3878675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Find Your Motivation</a:t>
            </a: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Ask your students why they decide to take classes</a:t>
            </a:r>
            <a:endParaRPr sz="2700"/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Have their goals changed? Do they have new motivations?</a:t>
            </a:r>
            <a:endParaRPr sz="2700"/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Write them down</a:t>
            </a:r>
            <a:endParaRPr sz="2700"/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Remind the Student of those goals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Experiment with Study Styles		</a:t>
            </a:r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Your student might not know how they learn/study best</a:t>
            </a:r>
            <a:endParaRPr sz="2700"/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Try different teaching methods with your student </a:t>
            </a:r>
            <a:endParaRPr sz="2700"/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Ask them to talk about what they learned to others</a:t>
            </a:r>
            <a:endParaRPr sz="2700"/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Use mnemonic devices like songs and poems</a:t>
            </a:r>
            <a:endParaRPr sz="27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Get Your Kids to Play Independently</a:t>
            </a:r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Remote Group Study</a:t>
            </a:r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For you or your student</a:t>
            </a:r>
            <a:endParaRPr sz="2700"/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Get together with other tutors and share what learning methods worked best </a:t>
            </a:r>
            <a:endParaRPr sz="2700"/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Makes the process less isolating</a:t>
            </a:r>
            <a:endParaRPr sz="2700"/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Having meetings on Zoom saves time</a:t>
            </a:r>
            <a:endParaRPr sz="27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 sz="2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Pay Attention in Class</a:t>
            </a:r>
            <a:endParaRPr/>
          </a:p>
        </p:txBody>
      </p:sp>
      <p:sp>
        <p:nvSpPr>
          <p:cNvPr id="185" name="Google Shape;18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/>
              <a:t>Take Notes</a:t>
            </a:r>
            <a:endParaRPr sz="2700"/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/>
              <a:t>Have a list of questions to ask</a:t>
            </a:r>
            <a:endParaRPr sz="2700"/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/>
              <a:t>Be aware of what the teacher spends the most time on </a:t>
            </a:r>
            <a:endParaRPr sz="27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6" name="Google Shape;18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800" y="3768250"/>
            <a:ext cx="4572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Engage with the Material</a:t>
            </a:r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Watch news stories or listen to podcast that cover the material in class</a:t>
            </a:r>
            <a:endParaRPr sz="2700"/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Talk to friends or family about classes</a:t>
            </a:r>
            <a:endParaRPr sz="2700"/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Seek real-life examples </a:t>
            </a:r>
            <a:endParaRPr sz="2700"/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lt1"/>
              </a:buClr>
              <a:buSzPts val="3800"/>
              <a:buChar char="●"/>
            </a:pPr>
            <a:r>
              <a:rPr lang="en-US" sz="2700"/>
              <a:t>Participate in Class</a:t>
            </a:r>
            <a:endParaRPr sz="2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507</Words>
  <Application>Microsoft Office PowerPoint</Application>
  <PresentationFormat>Widescreen</PresentationFormat>
  <Paragraphs>84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Montserrat</vt:lpstr>
      <vt:lpstr>Lato</vt:lpstr>
      <vt:lpstr>Focus</vt:lpstr>
      <vt:lpstr>Back to School as an Adult Learner</vt:lpstr>
      <vt:lpstr>Develop a Routine</vt:lpstr>
      <vt:lpstr>Eliminate Distraction</vt:lpstr>
      <vt:lpstr>Find Your Motivation</vt:lpstr>
      <vt:lpstr>Experiment with Study Styles  </vt:lpstr>
      <vt:lpstr>Get Your Kids to Play Independently</vt:lpstr>
      <vt:lpstr>Remote Group Study</vt:lpstr>
      <vt:lpstr>Pay Attention in Class</vt:lpstr>
      <vt:lpstr>Engage with the Material</vt:lpstr>
      <vt:lpstr>Reference</vt:lpstr>
      <vt:lpstr>Vocabulary</vt:lpstr>
      <vt:lpstr>Vocab cont’d</vt:lpstr>
      <vt:lpstr>Vocab cont’d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as an Adult Learner</dc:title>
  <dc:creator>Travis Patterson</dc:creator>
  <cp:lastModifiedBy>Travis Patterson</cp:lastModifiedBy>
  <cp:revision>2</cp:revision>
  <dcterms:created xsi:type="dcterms:W3CDTF">2021-07-15T19:53:21Z</dcterms:created>
  <dcterms:modified xsi:type="dcterms:W3CDTF">2021-07-16T15:00:11Z</dcterms:modified>
</cp:coreProperties>
</file>