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Old Standard TT"/>
      <p:regular r:id="rId24"/>
      <p:bold r:id="rId25"/>
      <p: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OldStandardTT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ldStandardTT-italic.fntdata"/><Relationship Id="rId25" Type="http://schemas.openxmlformats.org/officeDocument/2006/relationships/font" Target="fonts/OldStandardT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6f90357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6f9035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5473d933e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f5473d933e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5473d933e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f5473d933e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5473d933e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f5473d933e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f5473d933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f5473d933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5473d933e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5473d933e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55cf0ae9c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f55cf0ae9c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55cf0ae9c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f55cf0ae9c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6f90357f_0_3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c6f90357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c6f90357f_0_3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c6f90357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6f90357f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6f90357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6f90357f_0_1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c6f90357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6f90357f_0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6f90357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6f90357f_0_1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6f90357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f5473d93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f5473d93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6f90357f_0_2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6f90357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5473d933e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f5473d933e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f5473d933e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f5473d933e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elcivics.com/fireman.pdf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youtu.be/g2UrD_x2xl4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UjcalwvSEXQ" TargetMode="External"/><Relationship Id="rId4" Type="http://schemas.openxmlformats.org/officeDocument/2006/relationships/hyperlink" Target="https://www.youtube.com/watch?v=Q62UwEPPnrg-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espressoenglish.net/wp-content/uploads/2014/01/VBC2-Lesson1-Free-Sample.pdf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Emergency Preparedness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Leslie Ocampo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Joselyn Villaseñor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Fire Emergency</a:t>
            </a:r>
            <a:endParaRPr/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/>
              <a:t>If your house in on fire, you should go outside quickly, call 911, and wait for the fire truck.</a:t>
            </a:r>
            <a:endParaRPr sz="145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Practice home address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Is the fire at your house? Neighbor?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Do you know where the fire started?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Who/What/When/Where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50"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3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 Lesson: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https://www.elcivics.com/fireman.pdf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6703" y="2321728"/>
            <a:ext cx="3246000" cy="2160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Dialogue </a:t>
            </a:r>
            <a:endParaRPr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50">
                <a:highlight>
                  <a:srgbClr val="FFFFFF"/>
                </a:highlight>
              </a:rPr>
              <a:t>Operator: 911 Where is your emergency?</a:t>
            </a:r>
            <a:endParaRPr sz="145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50">
                <a:highlight>
                  <a:srgbClr val="FFFFFF"/>
                </a:highlight>
              </a:rPr>
              <a:t>Caller:</a:t>
            </a:r>
            <a:endParaRPr sz="145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50">
                <a:highlight>
                  <a:srgbClr val="FFFFFF"/>
                </a:highlight>
              </a:rPr>
              <a:t>Operator: What is your phone number?</a:t>
            </a:r>
            <a:endParaRPr sz="145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50">
                <a:highlight>
                  <a:srgbClr val="FFFFFF"/>
                </a:highlight>
              </a:rPr>
              <a:t>Caller:</a:t>
            </a:r>
            <a:endParaRPr sz="145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50">
                <a:highlight>
                  <a:srgbClr val="FFFFFF"/>
                </a:highlight>
              </a:rPr>
              <a:t>Operator: What is happening?</a:t>
            </a:r>
            <a:endParaRPr sz="145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highlight>
                  <a:srgbClr val="FFFFFF"/>
                </a:highlight>
              </a:rPr>
              <a:t>Caller: </a:t>
            </a:r>
            <a:endParaRPr sz="145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50">
                <a:highlight>
                  <a:srgbClr val="FFFFFF"/>
                </a:highlight>
              </a:rPr>
              <a:t>Operator: We are sending the Fire Department. </a:t>
            </a:r>
            <a:endParaRPr sz="145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50">
                <a:highlight>
                  <a:srgbClr val="FFFFFF"/>
                </a:highlight>
              </a:rPr>
              <a:t>Operator: Are there people in the house?</a:t>
            </a:r>
            <a:endParaRPr sz="145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50">
                <a:highlight>
                  <a:srgbClr val="FFFFFF"/>
                </a:highlight>
              </a:rPr>
              <a:t>Caller:</a:t>
            </a:r>
            <a:endParaRPr sz="145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50">
                <a:highlight>
                  <a:srgbClr val="FFFFFF"/>
                </a:highlight>
              </a:rPr>
              <a:t>Operator: Do not go inside. Call to them to evacuate. Evacuate your own house and go to safety. Please hang up now.</a:t>
            </a:r>
            <a:endParaRPr sz="145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4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1520" y="1171675"/>
            <a:ext cx="4583275" cy="307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 Accidents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reporting an accident at home...</a:t>
            </a:r>
            <a:endParaRPr/>
          </a:p>
        </p:txBody>
      </p:sp>
      <p:sp>
        <p:nvSpPr>
          <p:cNvPr id="144" name="Google Shape;144;p26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Be calm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Describe the situation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Address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Follow instructions</a:t>
            </a:r>
            <a:endParaRPr/>
          </a:p>
        </p:txBody>
      </p:sp>
      <p:sp>
        <p:nvSpPr>
          <p:cNvPr id="145" name="Google Shape;145;p26"/>
          <p:cNvSpPr txBox="1"/>
          <p:nvPr>
            <p:ph idx="2" type="body"/>
          </p:nvPr>
        </p:nvSpPr>
        <p:spPr>
          <a:xfrm>
            <a:off x="4832400" y="1171675"/>
            <a:ext cx="15510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Vocabulary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hot pan/pot	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hot curling iron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knife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window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iron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medicines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gasoline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6"/>
          <p:cNvSpPr txBox="1"/>
          <p:nvPr/>
        </p:nvSpPr>
        <p:spPr>
          <a:xfrm>
            <a:off x="6466125" y="1598150"/>
            <a:ext cx="2158500" cy="3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pool</a:t>
            </a:r>
            <a:endParaRPr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insecticides</a:t>
            </a:r>
            <a:endParaRPr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natural gas</a:t>
            </a:r>
            <a:endParaRPr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balcony</a:t>
            </a:r>
            <a:endParaRPr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toilets</a:t>
            </a:r>
            <a:endParaRPr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staircase</a:t>
            </a:r>
            <a:endParaRPr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stove/oven</a:t>
            </a:r>
            <a:endParaRPr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47" name="Google Shape;147;p26"/>
          <p:cNvSpPr txBox="1"/>
          <p:nvPr/>
        </p:nvSpPr>
        <p:spPr>
          <a:xfrm>
            <a:off x="7752000" y="1598150"/>
            <a:ext cx="1212300" cy="3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stool/ladder</a:t>
            </a:r>
            <a:endParaRPr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yard tools</a:t>
            </a:r>
            <a:endParaRPr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fireplace</a:t>
            </a:r>
            <a:endParaRPr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cellar /attic</a:t>
            </a:r>
            <a:endParaRPr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bathtub</a:t>
            </a:r>
            <a:endParaRPr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bad dog</a:t>
            </a:r>
            <a:endParaRPr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tall pieces of furniture</a:t>
            </a:r>
            <a:endParaRPr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911 Call</a:t>
            </a:r>
            <a:endParaRPr/>
          </a:p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https://youtu.be/g2UrD_x2xl4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7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490250" y="526350"/>
            <a:ext cx="780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resources:</a:t>
            </a:r>
            <a:endParaRPr/>
          </a:p>
          <a:p>
            <a:pPr indent="-571500" lvl="0" marL="457200" rtl="0" algn="l">
              <a:spcBef>
                <a:spcPts val="0"/>
              </a:spcBef>
              <a:spcAft>
                <a:spcPts val="0"/>
              </a:spcAft>
              <a:buSzPts val="5400"/>
              <a:buChar char="●"/>
            </a:pPr>
            <a:r>
              <a:rPr lang="en"/>
              <a:t>https://www.face.edu/Page/813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Topics of conversation: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/>
          <p:nvPr>
            <p:ph idx="1" type="body"/>
          </p:nvPr>
        </p:nvSpPr>
        <p:spPr>
          <a:xfrm>
            <a:off x="265775" y="105822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7493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What is the most dangerous thing in your home? How can your home be made less dangerous?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7493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What is the most dangerous thing in your home for a child? How can it be made less dangerous?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7493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What is the most dangerous thing in your home for an elderly person? How can it be made less dangerous?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7493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What dangers can be found in the kitchen that can cause accidents?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7493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What can be done to prevent kitchen accidents?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7493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What can a parent do to childproof a kitchen?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7493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What dangers can be found in bathrooms that can cause accidents?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1800"/>
          </a:p>
        </p:txBody>
      </p:sp>
      <p:sp>
        <p:nvSpPr>
          <p:cNvPr id="170" name="Google Shape;170;p30"/>
          <p:cNvSpPr txBox="1"/>
          <p:nvPr>
            <p:ph idx="2" type="body"/>
          </p:nvPr>
        </p:nvSpPr>
        <p:spPr>
          <a:xfrm>
            <a:off x="4832400" y="9971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7493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What can be done to prevent bathroom accidents?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7493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What can a parent do to childproof a bathroom?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7493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What dangers can be found outside the home in the yard that can cause accidents?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7493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What can be done to prevent yard accidents?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7493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What can a parent do to childproof the yard?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7493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What other dangers can be found in a home in bedrooms, laundry rooms, garages, and living areas?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7493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What can be done throughout the house to prevent accidents?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7493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What can a parent do to childproof the different rooms of the home?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7493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Where at home would you put your first aid kit?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1" marL="14986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What would you have in it?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71" name="Google Shape;171;p3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Accidents at home...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one deal with an emergency?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emergencies</a:t>
            </a:r>
            <a:endParaRPr/>
          </a:p>
        </p:txBody>
      </p:sp>
      <p:sp>
        <p:nvSpPr>
          <p:cNvPr id="71" name="Google Shape;71;p15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Vocabulary </a:t>
            </a:r>
            <a:endParaRPr/>
          </a:p>
        </p:txBody>
      </p:sp>
      <p:sp>
        <p:nvSpPr>
          <p:cNvPr id="72" name="Google Shape;72;p1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Calling 911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Traffic accident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Fire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n"/>
              <a:t>Home accidents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panic.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Calling 911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Be calm</a:t>
            </a:r>
            <a:endParaRPr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911 Procedure - what kinds of questions are asked?</a:t>
            </a:r>
            <a:endParaRPr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Vocab to know</a:t>
            </a:r>
            <a:endParaRPr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How to follow instructions. 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https://www.youtube.com/watch?v=UjcalwvSEXQ</a:t>
            </a:r>
            <a:r>
              <a:rPr lang="en" sz="1600"/>
              <a:t>- </a:t>
            </a:r>
            <a:r>
              <a:rPr lang="en" sz="1600"/>
              <a:t>Emergency</a:t>
            </a:r>
            <a:r>
              <a:rPr lang="en" sz="1600"/>
              <a:t> vocabulary 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4"/>
              </a:rPr>
              <a:t>https://www.youtube.com/watch?v=Q62UwEPPnrg-</a:t>
            </a:r>
            <a:r>
              <a:rPr lang="en" sz="1600"/>
              <a:t> First aid </a:t>
            </a:r>
            <a:endParaRPr sz="1600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5149" y="380749"/>
            <a:ext cx="1955425" cy="195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62075" y="445025"/>
            <a:ext cx="2002301" cy="199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09775" y="2437200"/>
            <a:ext cx="4454599" cy="243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Questions asked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" sz="3000"/>
              <a:t>Location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" sz="3000"/>
              <a:t>Patient description 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" sz="3000"/>
              <a:t>Instructions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https://www.youtube.com/watch?v=tsjhKPErFAA</a:t>
            </a:r>
            <a:endParaRPr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Traffic Accident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Traffic Accident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Car accident</a:t>
            </a:r>
            <a:r>
              <a:rPr lang="en"/>
              <a:t> is the most general term – it can describe any type of accident, major or minor, and it can involve only one car or two or more cars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Speeding</a:t>
            </a:r>
            <a:r>
              <a:rPr lang="en"/>
              <a:t> – driving faster than the speed limit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Sample Question: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Where are you? Who needs help? Are they breathing?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0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Lesson Plan: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https://www.espressoenglish.net/wp-content/uploads/2014/01/VBC2-Lesson1-Free-Sample.pdf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2300" y="2571750"/>
            <a:ext cx="3810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Accidents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 about parts of the body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Pain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It hurts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Ache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Numb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11" name="Google Shape;111;p21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8000" y="770200"/>
            <a:ext cx="2908700" cy="379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