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996" r:id="rId4"/>
    <p:sldMasterId id="2147483984" r:id="rId5"/>
  </p:sldMasterIdLst>
  <p:handoutMasterIdLst>
    <p:handoutMasterId r:id="rId16"/>
  </p:handoutMasterIdLst>
  <p:sldIdLst>
    <p:sldId id="349" r:id="rId6"/>
    <p:sldId id="350" r:id="rId7"/>
    <p:sldId id="351" r:id="rId8"/>
    <p:sldId id="352" r:id="rId9"/>
    <p:sldId id="353" r:id="rId10"/>
    <p:sldId id="345" r:id="rId11"/>
    <p:sldId id="343" r:id="rId12"/>
    <p:sldId id="342" r:id="rId13"/>
    <p:sldId id="333" r:id="rId14"/>
    <p:sldId id="354" r:id="rId15"/>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annia Benitez" initials="HB" lastIdx="2" clrIdx="0">
    <p:extLst>
      <p:ext uri="{19B8F6BF-5375-455C-9EA6-DF929625EA0E}">
        <p15:presenceInfo xmlns:p15="http://schemas.microsoft.com/office/powerpoint/2012/main" userId="S::hannia@evhnc.org::a5b78236-2593-4f20-9bcc-4c663c37a31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9252"/>
    <a:srgbClr val="9A0000"/>
    <a:srgbClr val="D49E16"/>
    <a:srgbClr val="FFD13F"/>
    <a:srgbClr val="FF5353"/>
    <a:srgbClr val="B686DA"/>
    <a:srgbClr val="23E9DB"/>
    <a:srgbClr val="E7AC19"/>
    <a:srgbClr val="71D2D9"/>
    <a:srgbClr val="FE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4B24161-EF6C-4FDF-B1A5-049091AEFD67}" v="108" dt="2021-02-24T20:46:42.50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483" autoAdjust="0"/>
    <p:restoredTop sz="94660"/>
  </p:normalViewPr>
  <p:slideViewPr>
    <p:cSldViewPr snapToGrid="0">
      <p:cViewPr varScale="1">
        <p:scale>
          <a:sx n="114" d="100"/>
          <a:sy n="114" d="100"/>
        </p:scale>
        <p:origin x="618"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handoutMaster" Target="handoutMasters/handoutMaster1.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2.xml"/><Relationship Id="rId15" Type="http://schemas.openxmlformats.org/officeDocument/2006/relationships/slide" Target="slides/slide10.xml"/><Relationship Id="rId10" Type="http://schemas.openxmlformats.org/officeDocument/2006/relationships/slide" Target="slides/slide5.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microsoft.com/office/2015/10/relationships/revisionInfo" Target="revisionInfo.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8258" cy="465292"/>
          </a:xfrm>
          <a:prstGeom prst="rect">
            <a:avLst/>
          </a:prstGeom>
        </p:spPr>
        <p:txBody>
          <a:bodyPr vert="horz" lIns="90416" tIns="45208" rIns="90416" bIns="45208" rtlCol="0"/>
          <a:lstStyle>
            <a:lvl1pPr algn="l">
              <a:defRPr sz="1200"/>
            </a:lvl1pPr>
          </a:lstStyle>
          <a:p>
            <a:endParaRPr lang="en-US"/>
          </a:p>
        </p:txBody>
      </p:sp>
      <p:sp>
        <p:nvSpPr>
          <p:cNvPr id="3" name="Date Placeholder 2"/>
          <p:cNvSpPr>
            <a:spLocks noGrp="1"/>
          </p:cNvSpPr>
          <p:nvPr>
            <p:ph type="dt" sz="quarter" idx="1"/>
          </p:nvPr>
        </p:nvSpPr>
        <p:spPr>
          <a:xfrm>
            <a:off x="3970576" y="0"/>
            <a:ext cx="3038258" cy="465292"/>
          </a:xfrm>
          <a:prstGeom prst="rect">
            <a:avLst/>
          </a:prstGeom>
        </p:spPr>
        <p:txBody>
          <a:bodyPr vert="horz" lIns="90416" tIns="45208" rIns="90416" bIns="45208" rtlCol="0"/>
          <a:lstStyle>
            <a:lvl1pPr algn="r">
              <a:defRPr sz="1200"/>
            </a:lvl1pPr>
          </a:lstStyle>
          <a:p>
            <a:fld id="{C39BEAE7-CBAB-42F2-BE84-306270463C28}" type="datetimeFigureOut">
              <a:rPr lang="en-US" smtClean="0"/>
              <a:t>9/24/2021</a:t>
            </a:fld>
            <a:endParaRPr lang="en-US"/>
          </a:p>
        </p:txBody>
      </p:sp>
      <p:sp>
        <p:nvSpPr>
          <p:cNvPr id="4" name="Footer Placeholder 3"/>
          <p:cNvSpPr>
            <a:spLocks noGrp="1"/>
          </p:cNvSpPr>
          <p:nvPr>
            <p:ph type="ftr" sz="quarter" idx="2"/>
          </p:nvPr>
        </p:nvSpPr>
        <p:spPr>
          <a:xfrm>
            <a:off x="1" y="8831108"/>
            <a:ext cx="3038258" cy="465292"/>
          </a:xfrm>
          <a:prstGeom prst="rect">
            <a:avLst/>
          </a:prstGeom>
        </p:spPr>
        <p:txBody>
          <a:bodyPr vert="horz" lIns="90416" tIns="45208" rIns="90416" bIns="45208" rtlCol="0" anchor="b"/>
          <a:lstStyle>
            <a:lvl1pPr algn="l">
              <a:defRPr sz="1200"/>
            </a:lvl1pPr>
          </a:lstStyle>
          <a:p>
            <a:endParaRPr lang="en-US"/>
          </a:p>
        </p:txBody>
      </p:sp>
      <p:sp>
        <p:nvSpPr>
          <p:cNvPr id="5" name="Slide Number Placeholder 4"/>
          <p:cNvSpPr>
            <a:spLocks noGrp="1"/>
          </p:cNvSpPr>
          <p:nvPr>
            <p:ph type="sldNum" sz="quarter" idx="3"/>
          </p:nvPr>
        </p:nvSpPr>
        <p:spPr>
          <a:xfrm>
            <a:off x="3970576" y="8831108"/>
            <a:ext cx="3038258" cy="465292"/>
          </a:xfrm>
          <a:prstGeom prst="rect">
            <a:avLst/>
          </a:prstGeom>
        </p:spPr>
        <p:txBody>
          <a:bodyPr vert="horz" lIns="90416" tIns="45208" rIns="90416" bIns="45208" rtlCol="0" anchor="b"/>
          <a:lstStyle>
            <a:lvl1pPr algn="r">
              <a:defRPr sz="1200"/>
            </a:lvl1pPr>
          </a:lstStyle>
          <a:p>
            <a:fld id="{6635ADA2-CEC2-4247-AB0D-FE7363D68B6C}" type="slidenum">
              <a:rPr lang="en-US" smtClean="0"/>
              <a:t>‹#›</a:t>
            </a:fld>
            <a:endParaRPr lang="en-US"/>
          </a:p>
        </p:txBody>
      </p:sp>
    </p:spTree>
    <p:extLst>
      <p:ext uri="{BB962C8B-B14F-4D97-AF65-F5344CB8AC3E}">
        <p14:creationId xmlns:p14="http://schemas.microsoft.com/office/powerpoint/2010/main" val="2394135877"/>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31D7CD-7232-42FC-B47B-E9298391E43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8246A52-90C4-40C8-B98F-AC7C09D82A7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5EC7E03-F516-4062-8CCD-75528F84CA2F}"/>
              </a:ext>
            </a:extLst>
          </p:cNvPr>
          <p:cNvSpPr>
            <a:spLocks noGrp="1"/>
          </p:cNvSpPr>
          <p:nvPr>
            <p:ph type="dt" sz="half" idx="10"/>
          </p:nvPr>
        </p:nvSpPr>
        <p:spPr/>
        <p:txBody>
          <a:bodyPr/>
          <a:lstStyle/>
          <a:p>
            <a:fld id="{03FCE02C-6EC6-4E09-BC2C-9FDED4DE236E}" type="datetimeFigureOut">
              <a:rPr lang="en-US" smtClean="0"/>
              <a:t>9/24/2021</a:t>
            </a:fld>
            <a:endParaRPr lang="en-US" dirty="0"/>
          </a:p>
        </p:txBody>
      </p:sp>
      <p:sp>
        <p:nvSpPr>
          <p:cNvPr id="5" name="Footer Placeholder 4">
            <a:extLst>
              <a:ext uri="{FF2B5EF4-FFF2-40B4-BE49-F238E27FC236}">
                <a16:creationId xmlns:a16="http://schemas.microsoft.com/office/drawing/2014/main" id="{41CF70AF-31EB-4FB2-B334-ED63B8E90B6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1003D2E-CB80-48AB-A240-91D9417C75BA}"/>
              </a:ext>
            </a:extLst>
          </p:cNvPr>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187683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advClick="0" advTm="7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E601E-EC3F-4E4D-BAB8-CAB14338221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F02A587-416B-465D-892F-17CE6C8B846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95F937-DC6E-470D-B6B1-5935C83017BC}"/>
              </a:ext>
            </a:extLst>
          </p:cNvPr>
          <p:cNvSpPr>
            <a:spLocks noGrp="1"/>
          </p:cNvSpPr>
          <p:nvPr>
            <p:ph type="dt" sz="half" idx="10"/>
          </p:nvPr>
        </p:nvSpPr>
        <p:spPr/>
        <p:txBody>
          <a:bodyPr/>
          <a:lstStyle/>
          <a:p>
            <a:fld id="{FB075A7A-4A9A-410F-B848-AB998ACC9419}" type="datetimeFigureOut">
              <a:rPr lang="en-US" smtClean="0"/>
              <a:pPr/>
              <a:t>9/24/2021</a:t>
            </a:fld>
            <a:endParaRPr lang="en-US" dirty="0"/>
          </a:p>
        </p:txBody>
      </p:sp>
      <p:sp>
        <p:nvSpPr>
          <p:cNvPr id="5" name="Footer Placeholder 4">
            <a:extLst>
              <a:ext uri="{FF2B5EF4-FFF2-40B4-BE49-F238E27FC236}">
                <a16:creationId xmlns:a16="http://schemas.microsoft.com/office/drawing/2014/main" id="{08FC3336-4A5D-4313-AF7D-115E6076C4F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99D163D-0BE9-44FE-9A12-13B32AC766F7}"/>
              </a:ext>
            </a:extLst>
          </p:cNvPr>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942920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advClick="0" advTm="7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942DFC4-B00B-4D80-8362-D96BA953B28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699CE4F-2B07-4399-A8EC-6BF4678C864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0CDE09-DD63-46E7-B473-D8F74D7FDFD0}"/>
              </a:ext>
            </a:extLst>
          </p:cNvPr>
          <p:cNvSpPr>
            <a:spLocks noGrp="1"/>
          </p:cNvSpPr>
          <p:nvPr>
            <p:ph type="dt" sz="half" idx="10"/>
          </p:nvPr>
        </p:nvSpPr>
        <p:spPr/>
        <p:txBody>
          <a:bodyPr/>
          <a:lstStyle/>
          <a:p>
            <a:fld id="{AA5F3E88-2D66-4D17-B0FA-EA13CB20B2FF}" type="datetimeFigureOut">
              <a:rPr lang="en-US" smtClean="0"/>
              <a:pPr/>
              <a:t>9/24/2021</a:t>
            </a:fld>
            <a:endParaRPr lang="en-US" dirty="0"/>
          </a:p>
        </p:txBody>
      </p:sp>
      <p:sp>
        <p:nvSpPr>
          <p:cNvPr id="5" name="Footer Placeholder 4">
            <a:extLst>
              <a:ext uri="{FF2B5EF4-FFF2-40B4-BE49-F238E27FC236}">
                <a16:creationId xmlns:a16="http://schemas.microsoft.com/office/drawing/2014/main" id="{D95DB69A-2D37-4FEB-A50E-296E8320106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8C4DACE-B2B6-4C57-B330-B173547E6B76}"/>
              </a:ext>
            </a:extLst>
          </p:cNvPr>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627927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advClick="0" advTm="700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31960B-2F66-4F51-93CF-BDD1FDC2F7B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2D30E20-799D-4A65-B35C-83C51982868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47F104-58B6-4905-BF79-3E8030724A4D}"/>
              </a:ext>
            </a:extLst>
          </p:cNvPr>
          <p:cNvSpPr>
            <a:spLocks noGrp="1"/>
          </p:cNvSpPr>
          <p:nvPr>
            <p:ph type="dt" sz="half" idx="10"/>
          </p:nvPr>
        </p:nvSpPr>
        <p:spPr/>
        <p:txBody>
          <a:bodyPr/>
          <a:lstStyle/>
          <a:p>
            <a:fld id="{4D8F36E1-9596-4E98-8786-4A17C5D29C65}" type="datetimeFigureOut">
              <a:rPr lang="en-US" smtClean="0"/>
              <a:pPr/>
              <a:t>9/24/2021</a:t>
            </a:fld>
            <a:endParaRPr lang="en-US" dirty="0"/>
          </a:p>
        </p:txBody>
      </p:sp>
      <p:sp>
        <p:nvSpPr>
          <p:cNvPr id="5" name="Footer Placeholder 4">
            <a:extLst>
              <a:ext uri="{FF2B5EF4-FFF2-40B4-BE49-F238E27FC236}">
                <a16:creationId xmlns:a16="http://schemas.microsoft.com/office/drawing/2014/main" id="{138BC387-FAA4-41A7-A93A-0D600CA34BA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FA05465-CAC3-4C2E-A54E-DF88229F8204}"/>
              </a:ext>
            </a:extLst>
          </p:cNvPr>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927135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6616EE-2453-4936-AACB-44855697F82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515F3BB-38E5-4E32-B7B4-0445D0B8CDF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8E5E04-5D85-458B-98B2-8EAEBFCC0381}"/>
              </a:ext>
            </a:extLst>
          </p:cNvPr>
          <p:cNvSpPr>
            <a:spLocks noGrp="1"/>
          </p:cNvSpPr>
          <p:nvPr>
            <p:ph type="dt" sz="half" idx="10"/>
          </p:nvPr>
        </p:nvSpPr>
        <p:spPr/>
        <p:txBody>
          <a:bodyPr/>
          <a:lstStyle/>
          <a:p>
            <a:fld id="{4D8F36E1-9596-4E98-8786-4A17C5D29C65}" type="datetimeFigureOut">
              <a:rPr lang="en-US" smtClean="0"/>
              <a:pPr/>
              <a:t>9/24/2021</a:t>
            </a:fld>
            <a:endParaRPr lang="en-US" dirty="0"/>
          </a:p>
        </p:txBody>
      </p:sp>
      <p:sp>
        <p:nvSpPr>
          <p:cNvPr id="5" name="Footer Placeholder 4">
            <a:extLst>
              <a:ext uri="{FF2B5EF4-FFF2-40B4-BE49-F238E27FC236}">
                <a16:creationId xmlns:a16="http://schemas.microsoft.com/office/drawing/2014/main" id="{BBB31822-C50E-4D19-9B9E-ACDF8E7C306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778CCFF-21C6-428E-A12F-D3A803AD998B}"/>
              </a:ext>
            </a:extLst>
          </p:cNvPr>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801741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advClick="0" advTm="7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7D4929-5AE2-4368-8CF0-D127953C9CB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362813E-C049-4A68-802A-AE1CECD1D76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D67B412-E5D5-4CAE-83A3-2C18DA330FDB}"/>
              </a:ext>
            </a:extLst>
          </p:cNvPr>
          <p:cNvSpPr>
            <a:spLocks noGrp="1"/>
          </p:cNvSpPr>
          <p:nvPr>
            <p:ph type="dt" sz="half" idx="10"/>
          </p:nvPr>
        </p:nvSpPr>
        <p:spPr/>
        <p:txBody>
          <a:bodyPr/>
          <a:lstStyle/>
          <a:p>
            <a:fld id="{EE4D1A55-63BC-4BA2-9538-7DDEADA10621}" type="datetimeFigureOut">
              <a:rPr lang="en-US" smtClean="0"/>
              <a:t>9/24/2021</a:t>
            </a:fld>
            <a:endParaRPr lang="en-US" dirty="0"/>
          </a:p>
        </p:txBody>
      </p:sp>
      <p:sp>
        <p:nvSpPr>
          <p:cNvPr id="5" name="Footer Placeholder 4">
            <a:extLst>
              <a:ext uri="{FF2B5EF4-FFF2-40B4-BE49-F238E27FC236}">
                <a16:creationId xmlns:a16="http://schemas.microsoft.com/office/drawing/2014/main" id="{6761CF5C-1F07-47C9-AA09-EE04F0E9B89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AD8925F-05D8-4A25-89D7-68528383758C}"/>
              </a:ext>
            </a:extLst>
          </p:cNvPr>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713981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advClick="0" advTm="7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B50341-F4F2-47CD-BE01-B0D5CEEBB1F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E9E8B5C-3272-43B1-987A-B77B1ABA4C0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E277A0B-1802-4564-A82B-7DB65345DAB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EB20017-6E99-4DD1-A8CE-4E4D5337A39C}"/>
              </a:ext>
            </a:extLst>
          </p:cNvPr>
          <p:cNvSpPr>
            <a:spLocks noGrp="1"/>
          </p:cNvSpPr>
          <p:nvPr>
            <p:ph type="dt" sz="half" idx="10"/>
          </p:nvPr>
        </p:nvSpPr>
        <p:spPr/>
        <p:txBody>
          <a:bodyPr/>
          <a:lstStyle/>
          <a:p>
            <a:fld id="{66D01ABB-8821-4BF5-97A9-E1A66ACAEAA9}" type="datetimeFigureOut">
              <a:rPr lang="en-US" smtClean="0"/>
              <a:pPr/>
              <a:t>9/24/2021</a:t>
            </a:fld>
            <a:endParaRPr lang="en-US" dirty="0"/>
          </a:p>
        </p:txBody>
      </p:sp>
      <p:sp>
        <p:nvSpPr>
          <p:cNvPr id="6" name="Footer Placeholder 5">
            <a:extLst>
              <a:ext uri="{FF2B5EF4-FFF2-40B4-BE49-F238E27FC236}">
                <a16:creationId xmlns:a16="http://schemas.microsoft.com/office/drawing/2014/main" id="{A5F6F943-145E-4298-A7BC-547828191218}"/>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97F5F27-7021-4509-8FBE-F660119C0909}"/>
              </a:ext>
            </a:extLst>
          </p:cNvPr>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355739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advClick="0" advTm="7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AE979-25C4-425C-A6C0-15F43376CF9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3338327-EE4D-4DBB-8574-15CEAFFF4D7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034E9ED-82E9-45CB-BE19-4D78C104FFE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F797627-15A7-4C2B-9BB3-27BC6BB0158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BF6A0FB-B7E1-4E67-977F-B7412D3EBE0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307673F-41A0-4387-BD3A-814C888C2752}"/>
              </a:ext>
            </a:extLst>
          </p:cNvPr>
          <p:cNvSpPr>
            <a:spLocks noGrp="1"/>
          </p:cNvSpPr>
          <p:nvPr>
            <p:ph type="dt" sz="half" idx="10"/>
          </p:nvPr>
        </p:nvSpPr>
        <p:spPr/>
        <p:txBody>
          <a:bodyPr/>
          <a:lstStyle/>
          <a:p>
            <a:fld id="{20C37B1C-D4A1-4A4F-A470-80868146AFC5}" type="datetimeFigureOut">
              <a:rPr lang="en-US" smtClean="0"/>
              <a:pPr/>
              <a:t>9/24/2021</a:t>
            </a:fld>
            <a:endParaRPr lang="en-US" dirty="0"/>
          </a:p>
        </p:txBody>
      </p:sp>
      <p:sp>
        <p:nvSpPr>
          <p:cNvPr id="8" name="Footer Placeholder 7">
            <a:extLst>
              <a:ext uri="{FF2B5EF4-FFF2-40B4-BE49-F238E27FC236}">
                <a16:creationId xmlns:a16="http://schemas.microsoft.com/office/drawing/2014/main" id="{FB536034-3DA5-4789-B888-0F2C3C7BB697}"/>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76D7952E-18CF-4B28-AAE7-C415AE7F9DCA}"/>
              </a:ext>
            </a:extLst>
          </p:cNvPr>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125973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advClick="0" advTm="7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FEFAB3-1A7A-47BD-B3AD-4B0C1869ED8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F8507B0-A6E3-4239-8691-8B9837DFC170}"/>
              </a:ext>
            </a:extLst>
          </p:cNvPr>
          <p:cNvSpPr>
            <a:spLocks noGrp="1"/>
          </p:cNvSpPr>
          <p:nvPr>
            <p:ph type="dt" sz="half" idx="10"/>
          </p:nvPr>
        </p:nvSpPr>
        <p:spPr/>
        <p:txBody>
          <a:bodyPr/>
          <a:lstStyle/>
          <a:p>
            <a:fld id="{6D31D1B9-F39E-471E-80A9-595CAA5664AD}" type="datetimeFigureOut">
              <a:rPr lang="en-US" smtClean="0"/>
              <a:pPr/>
              <a:t>9/24/2021</a:t>
            </a:fld>
            <a:endParaRPr lang="en-US" dirty="0"/>
          </a:p>
        </p:txBody>
      </p:sp>
      <p:sp>
        <p:nvSpPr>
          <p:cNvPr id="4" name="Footer Placeholder 3">
            <a:extLst>
              <a:ext uri="{FF2B5EF4-FFF2-40B4-BE49-F238E27FC236}">
                <a16:creationId xmlns:a16="http://schemas.microsoft.com/office/drawing/2014/main" id="{E89832BF-1999-46EB-AB4B-F88AEEFD4210}"/>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EE818B88-B906-4E47-9E41-4DAEE7C8EA28}"/>
              </a:ext>
            </a:extLst>
          </p:cNvPr>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114741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advClick="0" advTm="7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E683A54-E06D-4670-8D20-04EAF6F0B544}"/>
              </a:ext>
            </a:extLst>
          </p:cNvPr>
          <p:cNvSpPr>
            <a:spLocks noGrp="1"/>
          </p:cNvSpPr>
          <p:nvPr>
            <p:ph type="dt" sz="half" idx="10"/>
          </p:nvPr>
        </p:nvSpPr>
        <p:spPr/>
        <p:txBody>
          <a:bodyPr/>
          <a:lstStyle/>
          <a:p>
            <a:fld id="{33FCEABC-E2B9-4606-A74F-CB06AF596887}" type="datetimeFigureOut">
              <a:rPr lang="en-US" smtClean="0"/>
              <a:pPr/>
              <a:t>9/24/2021</a:t>
            </a:fld>
            <a:endParaRPr lang="en-US" dirty="0"/>
          </a:p>
        </p:txBody>
      </p:sp>
      <p:sp>
        <p:nvSpPr>
          <p:cNvPr id="3" name="Footer Placeholder 2">
            <a:extLst>
              <a:ext uri="{FF2B5EF4-FFF2-40B4-BE49-F238E27FC236}">
                <a16:creationId xmlns:a16="http://schemas.microsoft.com/office/drawing/2014/main" id="{FABDBA44-CEB3-4F3D-8D67-88FC5A177F00}"/>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10359D82-A800-4506-9031-8D18999816BD}"/>
              </a:ext>
            </a:extLst>
          </p:cNvPr>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66307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advClick="0" advTm="7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83374D-CE6D-4BD3-8E97-565C8D4F732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71B2C74-76AE-46F7-90CC-B600ACD6344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7365CDF-759D-45A0-B64F-D2010E59C9F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5FBF0E9-05E9-40F5-8C6D-C29FE187F0B3}"/>
              </a:ext>
            </a:extLst>
          </p:cNvPr>
          <p:cNvSpPr>
            <a:spLocks noGrp="1"/>
          </p:cNvSpPr>
          <p:nvPr>
            <p:ph type="dt" sz="half" idx="10"/>
          </p:nvPr>
        </p:nvSpPr>
        <p:spPr/>
        <p:txBody>
          <a:bodyPr/>
          <a:lstStyle/>
          <a:p>
            <a:fld id="{FA8850A0-01A3-4F4E-AA52-F716A9BFD4EB}" type="datetimeFigureOut">
              <a:rPr lang="en-US" smtClean="0"/>
              <a:pPr/>
              <a:t>9/24/2021</a:t>
            </a:fld>
            <a:endParaRPr lang="en-US" dirty="0"/>
          </a:p>
        </p:txBody>
      </p:sp>
      <p:sp>
        <p:nvSpPr>
          <p:cNvPr id="6" name="Footer Placeholder 5">
            <a:extLst>
              <a:ext uri="{FF2B5EF4-FFF2-40B4-BE49-F238E27FC236}">
                <a16:creationId xmlns:a16="http://schemas.microsoft.com/office/drawing/2014/main" id="{E513B03E-B2CC-4099-A575-58937B5E202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1EE0398A-DC97-48BB-A844-299A6C9985AE}"/>
              </a:ext>
            </a:extLst>
          </p:cNvPr>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629939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advClick="0" advTm="7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5E5804-6F4B-4BD1-BDF7-D4C1046DD8F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6C76FF8-0682-4C20-B889-B9A1E882ED3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2A0F25D-C660-4AE5-BD3A-3F8841411E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85DBCA5-FD46-4FA9-AF32-086EBD6D9DB3}"/>
              </a:ext>
            </a:extLst>
          </p:cNvPr>
          <p:cNvSpPr>
            <a:spLocks noGrp="1"/>
          </p:cNvSpPr>
          <p:nvPr>
            <p:ph type="dt" sz="half" idx="10"/>
          </p:nvPr>
        </p:nvSpPr>
        <p:spPr/>
        <p:txBody>
          <a:bodyPr/>
          <a:lstStyle/>
          <a:p>
            <a:fld id="{E5811CCA-BB49-46C7-A0E2-F42339750F9A}" type="datetimeFigureOut">
              <a:rPr lang="en-US" smtClean="0"/>
              <a:t>9/24/2021</a:t>
            </a:fld>
            <a:endParaRPr lang="en-US" dirty="0"/>
          </a:p>
        </p:txBody>
      </p:sp>
      <p:sp>
        <p:nvSpPr>
          <p:cNvPr id="6" name="Footer Placeholder 5">
            <a:extLst>
              <a:ext uri="{FF2B5EF4-FFF2-40B4-BE49-F238E27FC236}">
                <a16:creationId xmlns:a16="http://schemas.microsoft.com/office/drawing/2014/main" id="{13650240-D83D-43A2-92DA-E28B256580D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59CAB3E1-7286-45DD-AC94-D1A7B72C538F}"/>
              </a:ext>
            </a:extLst>
          </p:cNvPr>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03435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advClick="0" advTm="70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66CF651-0D81-4C8E-9AE7-814730DA17A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DF4A939-468E-4BD1-913F-FFD5A3AFB24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D3C222-0529-4F7B-A663-900D7D7C628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7205CAA-4E5A-4223-BD55-C5D2841AC9EF}" type="datetimeFigureOut">
              <a:rPr lang="en-US" smtClean="0"/>
              <a:t>9/24/2021</a:t>
            </a:fld>
            <a:endParaRPr lang="en-US" dirty="0"/>
          </a:p>
        </p:txBody>
      </p:sp>
      <p:sp>
        <p:nvSpPr>
          <p:cNvPr id="5" name="Footer Placeholder 4">
            <a:extLst>
              <a:ext uri="{FF2B5EF4-FFF2-40B4-BE49-F238E27FC236}">
                <a16:creationId xmlns:a16="http://schemas.microsoft.com/office/drawing/2014/main" id="{D1196276-5AD9-4C7C-83FE-199C2AB8CE5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D2C29A6D-56CF-49C1-A443-FE5F3ABB5F3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42821519"/>
      </p:ext>
    </p:extLst>
  </p:cSld>
  <p:clrMap bg1="lt1" tx1="dk1" bg2="lt2" tx2="dk2" accent1="accent1" accent2="accent2" accent3="accent3" accent4="accent4" accent5="accent5" accent6="accent6" hlink="hlink" folHlink="folHlink"/>
  <p:sldLayoutIdLst>
    <p:sldLayoutId id="2147483997" r:id="rId1"/>
    <p:sldLayoutId id="2147483998" r:id="rId2"/>
    <p:sldLayoutId id="2147483999" r:id="rId3"/>
    <p:sldLayoutId id="2147484000" r:id="rId4"/>
    <p:sldLayoutId id="2147484001" r:id="rId5"/>
    <p:sldLayoutId id="2147484002" r:id="rId6"/>
    <p:sldLayoutId id="2147484003" r:id="rId7"/>
    <p:sldLayoutId id="2147484004" r:id="rId8"/>
    <p:sldLayoutId id="2147484005" r:id="rId9"/>
    <p:sldLayoutId id="2147484006" r:id="rId10"/>
    <p:sldLayoutId id="2147484007" r:id="rId11"/>
  </p:sldLayoutIdLst>
  <mc:AlternateContent xmlns:mc="http://schemas.openxmlformats.org/markup-compatibility/2006" xmlns:p14="http://schemas.microsoft.com/office/powerpoint/2010/main">
    <mc:Choice Requires="p14">
      <p:transition spd="med" p14:dur="700">
        <p:fade/>
      </p:transition>
    </mc:Choice>
    <mc:Fallback xmlns="">
      <p:transition spd="med" advClick="0" advTm="7000">
        <p:fade/>
      </p:transition>
    </mc:Fallback>
  </mc:AlternateConten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B599C6-E0FB-4C4C-AA46-8C4841E7B56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3AC2592-DBEF-4BB7-810B-2BEE371C9E5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3D683D-AC42-4E24-BEF9-820B9A28418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7205CAA-4E5A-4223-BD55-C5D2841AC9EF}" type="datetimeFigureOut">
              <a:rPr lang="en-US" smtClean="0"/>
              <a:t>9/24/2021</a:t>
            </a:fld>
            <a:endParaRPr lang="en-US" dirty="0"/>
          </a:p>
        </p:txBody>
      </p:sp>
      <p:sp>
        <p:nvSpPr>
          <p:cNvPr id="5" name="Footer Placeholder 4">
            <a:extLst>
              <a:ext uri="{FF2B5EF4-FFF2-40B4-BE49-F238E27FC236}">
                <a16:creationId xmlns:a16="http://schemas.microsoft.com/office/drawing/2014/main" id="{BB445C39-FB96-4DF8-815F-B2E3206B06C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DD1762FA-E891-4334-AABA-783BF588E88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568019136"/>
      </p:ext>
    </p:extLst>
  </p:cSld>
  <p:clrMap bg1="lt1" tx1="dk1" bg2="lt2" tx2="dk2" accent1="accent1" accent2="accent2" accent3="accent3" accent4="accent4" accent5="accent5" accent6="accent6" hlink="hlink" folHlink="folHlink"/>
  <p:sldLayoutIdLst>
    <p:sldLayoutId id="2147483986" r:id="rId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2.xml"/><Relationship Id="rId5" Type="http://schemas.microsoft.com/office/2007/relationships/hdphoto" Target="../media/hdphoto1.wdp"/><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42.jpg"/><Relationship Id="rId3" Type="http://schemas.openxmlformats.org/officeDocument/2006/relationships/hyperlink" Target="mailto:ilana@evhnc.org" TargetMode="External"/><Relationship Id="rId7" Type="http://schemas.openxmlformats.org/officeDocument/2006/relationships/image" Target="../media/image41.png"/><Relationship Id="rId2"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40.jpg"/><Relationship Id="rId5" Type="http://schemas.openxmlformats.org/officeDocument/2006/relationships/hyperlink" Target="https://hispanicliaison.org/sign-up-for-updates/" TargetMode="External"/><Relationship Id="rId4" Type="http://schemas.openxmlformats.org/officeDocument/2006/relationships/hyperlink" Target="mailto:hannia@evhnc.org" TargetMode="External"/><Relationship Id="rId9" Type="http://schemas.openxmlformats.org/officeDocument/2006/relationships/image" Target="../media/image43.jp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12.xml"/><Relationship Id="rId5" Type="http://schemas.openxmlformats.org/officeDocument/2006/relationships/image" Target="../media/image9.JPG"/><Relationship Id="rId4" Type="http://schemas.openxmlformats.org/officeDocument/2006/relationships/image" Target="../media/image8.jpg"/></Relationships>
</file>

<file path=ppt/slides/_rels/slide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12.xml"/><Relationship Id="rId6" Type="http://schemas.openxmlformats.org/officeDocument/2006/relationships/image" Target="../media/image14.jpg"/><Relationship Id="rId5" Type="http://schemas.openxmlformats.org/officeDocument/2006/relationships/image" Target="../media/image13.jpeg"/><Relationship Id="rId4" Type="http://schemas.openxmlformats.org/officeDocument/2006/relationships/image" Target="../media/image12.jpeg"/></Relationships>
</file>

<file path=ppt/slides/_rels/slide5.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svg"/><Relationship Id="rId3" Type="http://schemas.openxmlformats.org/officeDocument/2006/relationships/image" Target="../media/image16.jpg"/><Relationship Id="rId7" Type="http://schemas.openxmlformats.org/officeDocument/2006/relationships/image" Target="../media/image20.svg"/><Relationship Id="rId12" Type="http://schemas.openxmlformats.org/officeDocument/2006/relationships/image" Target="../media/image25.png"/><Relationship Id="rId2" Type="http://schemas.openxmlformats.org/officeDocument/2006/relationships/image" Target="../media/image15.png"/><Relationship Id="rId1" Type="http://schemas.openxmlformats.org/officeDocument/2006/relationships/slideLayout" Target="../slideLayouts/slideLayout12.xml"/><Relationship Id="rId6" Type="http://schemas.openxmlformats.org/officeDocument/2006/relationships/image" Target="../media/image19.png"/><Relationship Id="rId11" Type="http://schemas.openxmlformats.org/officeDocument/2006/relationships/image" Target="../media/image24.svg"/><Relationship Id="rId5" Type="http://schemas.openxmlformats.org/officeDocument/2006/relationships/image" Target="../media/image18.JPG"/><Relationship Id="rId10" Type="http://schemas.openxmlformats.org/officeDocument/2006/relationships/image" Target="../media/image23.png"/><Relationship Id="rId4" Type="http://schemas.openxmlformats.org/officeDocument/2006/relationships/image" Target="../media/image17.jpg"/><Relationship Id="rId9" Type="http://schemas.openxmlformats.org/officeDocument/2006/relationships/image" Target="../media/image22.svg"/></Relationships>
</file>

<file path=ppt/slides/_rels/slide6.xml.rels><?xml version="1.0" encoding="UTF-8" standalone="yes"?>
<Relationships xmlns="http://schemas.openxmlformats.org/package/2006/relationships"><Relationship Id="rId3" Type="http://schemas.openxmlformats.org/officeDocument/2006/relationships/image" Target="../media/image28.jpg"/><Relationship Id="rId7" Type="http://schemas.openxmlformats.org/officeDocument/2006/relationships/image" Target="../media/image32.JPG"/><Relationship Id="rId2" Type="http://schemas.openxmlformats.org/officeDocument/2006/relationships/image" Target="../media/image27.jp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JPG"/><Relationship Id="rId4" Type="http://schemas.openxmlformats.org/officeDocument/2006/relationships/image" Target="../media/image29.jpg"/></Relationships>
</file>

<file path=ppt/slides/_rels/slide7.xml.rels><?xml version="1.0" encoding="UTF-8" standalone="yes"?>
<Relationships xmlns="http://schemas.openxmlformats.org/package/2006/relationships"><Relationship Id="rId8" Type="http://schemas.openxmlformats.org/officeDocument/2006/relationships/image" Target="../media/image36.jpg"/><Relationship Id="rId3" Type="http://schemas.openxmlformats.org/officeDocument/2006/relationships/image" Target="../media/image34.png"/><Relationship Id="rId7" Type="http://schemas.openxmlformats.org/officeDocument/2006/relationships/image" Target="../media/image14.jpg"/><Relationship Id="rId2" Type="http://schemas.openxmlformats.org/officeDocument/2006/relationships/image" Target="../media/image33.pn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35.png"/><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 name="Rectangle 114">
            <a:extLst>
              <a:ext uri="{FF2B5EF4-FFF2-40B4-BE49-F238E27FC236}">
                <a16:creationId xmlns:a16="http://schemas.microsoft.com/office/drawing/2014/main" id="{2A0E4E09-FC02-4ADC-951A-3FFA90B6FE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28" descr="Logo&#10;&#10;Description automatically generated">
            <a:extLst>
              <a:ext uri="{FF2B5EF4-FFF2-40B4-BE49-F238E27FC236}">
                <a16:creationId xmlns:a16="http://schemas.microsoft.com/office/drawing/2014/main" id="{030278B0-D5F8-46A3-B45C-207EB424E6E0}"/>
              </a:ext>
            </a:extLst>
          </p:cNvPr>
          <p:cNvPicPr>
            <a:picLocks noChangeAspect="1"/>
          </p:cNvPicPr>
          <p:nvPr/>
        </p:nvPicPr>
        <p:blipFill rotWithShape="1">
          <a:blip r:embed="rId2">
            <a:alphaModFix/>
          </a:blip>
          <a:srcRect l="5771" t="6246" r="7427" b="24244"/>
          <a:stretch/>
        </p:blipFill>
        <p:spPr>
          <a:xfrm>
            <a:off x="-305" y="-1"/>
            <a:ext cx="6423053" cy="6858001"/>
          </a:xfrm>
          <a:prstGeom prst="rect">
            <a:avLst/>
          </a:prstGeom>
        </p:spPr>
      </p:pic>
      <p:pic>
        <p:nvPicPr>
          <p:cNvPr id="117" name="Picture 116">
            <a:extLst>
              <a:ext uri="{FF2B5EF4-FFF2-40B4-BE49-F238E27FC236}">
                <a16:creationId xmlns:a16="http://schemas.microsoft.com/office/drawing/2014/main" id="{24F266AD-725B-4A9D-B448-4C000F95CB4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AD291281-87CC-4493-8027-CED4C8A58CCA}"/>
              </a:ext>
            </a:extLst>
          </p:cNvPr>
          <p:cNvSpPr>
            <a:spLocks noGrp="1"/>
          </p:cNvSpPr>
          <p:nvPr>
            <p:ph type="title"/>
          </p:nvPr>
        </p:nvSpPr>
        <p:spPr>
          <a:xfrm>
            <a:off x="7364435" y="4201417"/>
            <a:ext cx="3766608" cy="788959"/>
          </a:xfrm>
        </p:spPr>
        <p:txBody>
          <a:bodyPr vert="horz" lIns="91440" tIns="45720" rIns="91440" bIns="45720" rtlCol="0" anchor="t">
            <a:noAutofit/>
          </a:bodyPr>
          <a:lstStyle/>
          <a:p>
            <a:pPr algn="ctr"/>
            <a:r>
              <a:rPr lang="en-US" sz="2800" i="1" dirty="0">
                <a:solidFill>
                  <a:srgbClr val="002060"/>
                </a:solidFill>
                <a:latin typeface="Calibri" panose="020F0502020204030204" pitchFamily="34" charset="0"/>
                <a:cs typeface="Calibri" panose="020F0502020204030204" pitchFamily="34" charset="0"/>
              </a:rPr>
              <a:t>Welcome! </a:t>
            </a:r>
            <a:br>
              <a:rPr lang="en-US" sz="2800" i="1" dirty="0">
                <a:solidFill>
                  <a:srgbClr val="002060"/>
                </a:solidFill>
                <a:latin typeface="Calibri" panose="020F0502020204030204" pitchFamily="34" charset="0"/>
                <a:cs typeface="Calibri" panose="020F0502020204030204" pitchFamily="34" charset="0"/>
              </a:rPr>
            </a:br>
            <a:r>
              <a:rPr lang="en-US" sz="2800" i="1" dirty="0">
                <a:solidFill>
                  <a:srgbClr val="002060"/>
                </a:solidFill>
                <a:latin typeface="Calibri" panose="020F0502020204030204" pitchFamily="34" charset="0"/>
                <a:cs typeface="Calibri" panose="020F0502020204030204" pitchFamily="34" charset="0"/>
              </a:rPr>
              <a:t>¡</a:t>
            </a:r>
            <a:r>
              <a:rPr lang="en-US" sz="2800" i="1" dirty="0" err="1">
                <a:solidFill>
                  <a:srgbClr val="002060"/>
                </a:solidFill>
                <a:latin typeface="Calibri" panose="020F0502020204030204" pitchFamily="34" charset="0"/>
                <a:cs typeface="Calibri" panose="020F0502020204030204" pitchFamily="34" charset="0"/>
              </a:rPr>
              <a:t>Bienvenidxs</a:t>
            </a:r>
            <a:r>
              <a:rPr lang="en-US" sz="2800" i="1" dirty="0">
                <a:solidFill>
                  <a:srgbClr val="002060"/>
                </a:solidFill>
                <a:latin typeface="Calibri" panose="020F0502020204030204" pitchFamily="34" charset="0"/>
                <a:cs typeface="Calibri" panose="020F0502020204030204" pitchFamily="34" charset="0"/>
              </a:rPr>
              <a:t>!</a:t>
            </a:r>
            <a:endParaRPr lang="en-US" sz="2800" dirty="0">
              <a:solidFill>
                <a:srgbClr val="002060"/>
              </a:solidFill>
              <a:latin typeface="Calibri" panose="020F0502020204030204" pitchFamily="34" charset="0"/>
              <a:cs typeface="Calibri" panose="020F0502020204030204" pitchFamily="34" charset="0"/>
            </a:endParaRPr>
          </a:p>
        </p:txBody>
      </p:sp>
      <p:pic>
        <p:nvPicPr>
          <p:cNvPr id="38" name="Picture 37" descr="Text, logo&#10;&#10;Description automatically generated">
            <a:extLst>
              <a:ext uri="{FF2B5EF4-FFF2-40B4-BE49-F238E27FC236}">
                <a16:creationId xmlns:a16="http://schemas.microsoft.com/office/drawing/2014/main" id="{80923742-7718-4C26-9B7E-23C98AFC1355}"/>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contrast="40000"/>
                    </a14:imgEffect>
                  </a14:imgLayer>
                </a14:imgProps>
              </a:ext>
            </a:extLst>
          </a:blip>
          <a:srcRect l="9811" t="26286" r="3337" b="10720"/>
          <a:stretch/>
        </p:blipFill>
        <p:spPr>
          <a:xfrm>
            <a:off x="6240896" y="2092437"/>
            <a:ext cx="5831834" cy="1819275"/>
          </a:xfrm>
          <a:prstGeom prst="rect">
            <a:avLst/>
          </a:prstGeom>
        </p:spPr>
      </p:pic>
    </p:spTree>
    <p:extLst>
      <p:ext uri="{BB962C8B-B14F-4D97-AF65-F5344CB8AC3E}">
        <p14:creationId xmlns:p14="http://schemas.microsoft.com/office/powerpoint/2010/main" val="4275478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A9F529C3-C941-49FD-8C67-82F134F64B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0586029-32A0-47E5-9AEC-AE3ABA6B9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a:extLst>
              <a:ext uri="{FF2B5EF4-FFF2-40B4-BE49-F238E27FC236}">
                <a16:creationId xmlns:a16="http://schemas.microsoft.com/office/drawing/2014/main" id="{8C730EAB-A532-4295-A302-FB4B90DB9F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79958" y="1143000"/>
            <a:ext cx="0" cy="4572000"/>
          </a:xfrm>
          <a:prstGeom prst="line">
            <a:avLst/>
          </a:prstGeom>
          <a:ln>
            <a:solidFill>
              <a:srgbClr val="4E4E4E"/>
            </a:solidFill>
          </a:ln>
        </p:spPr>
        <p:style>
          <a:lnRef idx="1">
            <a:schemeClr val="accent1"/>
          </a:lnRef>
          <a:fillRef idx="0">
            <a:schemeClr val="accent1"/>
          </a:fillRef>
          <a:effectRef idx="0">
            <a:schemeClr val="accent1"/>
          </a:effectRef>
          <a:fontRef idx="minor">
            <a:schemeClr val="tx1"/>
          </a:fontRef>
        </p:style>
      </p:cxnSp>
      <p:pic>
        <p:nvPicPr>
          <p:cNvPr id="9" name="Picture 8" descr="Text, logo&#10;&#10;Description automatically generated">
            <a:extLst>
              <a:ext uri="{FF2B5EF4-FFF2-40B4-BE49-F238E27FC236}">
                <a16:creationId xmlns:a16="http://schemas.microsoft.com/office/drawing/2014/main" id="{99991B54-CC13-42E1-AE52-DC3BFD12578B}"/>
              </a:ext>
            </a:extLst>
          </p:cNvPr>
          <p:cNvPicPr>
            <a:picLocks noChangeAspect="1"/>
          </p:cNvPicPr>
          <p:nvPr/>
        </p:nvPicPr>
        <p:blipFill rotWithShape="1">
          <a:blip r:embed="rId2"/>
          <a:srcRect l="10209" t="32272" r="2856" b="12000"/>
          <a:stretch/>
        </p:blipFill>
        <p:spPr>
          <a:xfrm>
            <a:off x="1214510" y="954395"/>
            <a:ext cx="4557211" cy="1480985"/>
          </a:xfrm>
          <a:prstGeom prst="rect">
            <a:avLst/>
          </a:prstGeom>
        </p:spPr>
      </p:pic>
      <p:sp>
        <p:nvSpPr>
          <p:cNvPr id="13" name="Title 1">
            <a:extLst>
              <a:ext uri="{FF2B5EF4-FFF2-40B4-BE49-F238E27FC236}">
                <a16:creationId xmlns:a16="http://schemas.microsoft.com/office/drawing/2014/main" id="{1C0378C2-2AF0-4AF9-939E-B12FF4CDC0D7}"/>
              </a:ext>
            </a:extLst>
          </p:cNvPr>
          <p:cNvSpPr>
            <a:spLocks noGrp="1"/>
          </p:cNvSpPr>
          <p:nvPr>
            <p:ph type="title"/>
          </p:nvPr>
        </p:nvSpPr>
        <p:spPr>
          <a:xfrm>
            <a:off x="7014168" y="948545"/>
            <a:ext cx="4392583" cy="514483"/>
          </a:xfrm>
        </p:spPr>
        <p:txBody>
          <a:bodyPr vert="horz" lIns="91440" tIns="45720" rIns="91440" bIns="45720" rtlCol="0" anchor="t">
            <a:noAutofit/>
          </a:bodyPr>
          <a:lstStyle/>
          <a:p>
            <a:pPr algn="ctr"/>
            <a:r>
              <a:rPr lang="en-US" sz="3200" i="1" dirty="0">
                <a:solidFill>
                  <a:srgbClr val="002060"/>
                </a:solidFill>
              </a:rPr>
              <a:t>Stay in Touch! </a:t>
            </a:r>
            <a:endParaRPr lang="en-US" sz="3200" dirty="0">
              <a:solidFill>
                <a:srgbClr val="002060"/>
              </a:solidFill>
            </a:endParaRPr>
          </a:p>
        </p:txBody>
      </p:sp>
      <p:sp>
        <p:nvSpPr>
          <p:cNvPr id="17" name="TextBox 16">
            <a:extLst>
              <a:ext uri="{FF2B5EF4-FFF2-40B4-BE49-F238E27FC236}">
                <a16:creationId xmlns:a16="http://schemas.microsoft.com/office/drawing/2014/main" id="{D09905B1-F252-4A82-8D04-A47487098F3E}"/>
              </a:ext>
            </a:extLst>
          </p:cNvPr>
          <p:cNvSpPr txBox="1"/>
          <p:nvPr/>
        </p:nvSpPr>
        <p:spPr>
          <a:xfrm>
            <a:off x="1190571" y="2648181"/>
            <a:ext cx="4672879" cy="1477328"/>
          </a:xfrm>
          <a:prstGeom prst="rect">
            <a:avLst/>
          </a:prstGeom>
          <a:noFill/>
        </p:spPr>
        <p:txBody>
          <a:bodyPr wrap="square">
            <a:spAutoFit/>
          </a:bodyPr>
          <a:lstStyle/>
          <a:p>
            <a:pPr marL="0" marR="0" algn="ctr">
              <a:spcBef>
                <a:spcPts val="0"/>
              </a:spcBef>
              <a:spcAft>
                <a:spcPts val="0"/>
              </a:spcAft>
            </a:pPr>
            <a:r>
              <a:rPr lang="en-US" sz="1800" b="1" dirty="0">
                <a:solidFill>
                  <a:srgbClr val="1F4E79"/>
                </a:solidFill>
                <a:effectLst/>
                <a:latin typeface="Tahoma" panose="020B0604030504040204" pitchFamily="34" charset="0"/>
                <a:ea typeface="Times New Roman" panose="02020603050405020304" pitchFamily="18" charset="0"/>
                <a:cs typeface="Times New Roman" panose="02020603050405020304" pitchFamily="18" charset="0"/>
              </a:rPr>
              <a:t>Ilana </a:t>
            </a:r>
            <a:r>
              <a:rPr lang="en-US" sz="1800" b="1" dirty="0" err="1">
                <a:solidFill>
                  <a:srgbClr val="1F4E79"/>
                </a:solidFill>
                <a:effectLst/>
                <a:latin typeface="Tahoma" panose="020B0604030504040204" pitchFamily="34" charset="0"/>
                <a:ea typeface="Times New Roman" panose="02020603050405020304" pitchFamily="18" charset="0"/>
                <a:cs typeface="Times New Roman" panose="02020603050405020304" pitchFamily="18" charset="0"/>
              </a:rPr>
              <a:t>Dubester</a:t>
            </a:r>
            <a:endParaRPr lang="en-US" sz="2400" b="1"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gn="ctr">
              <a:spcBef>
                <a:spcPts val="0"/>
              </a:spcBef>
              <a:spcAft>
                <a:spcPts val="0"/>
              </a:spcAft>
            </a:pPr>
            <a:r>
              <a:rPr lang="en-US" sz="1800" dirty="0">
                <a:solidFill>
                  <a:srgbClr val="1F4E79"/>
                </a:solidFill>
                <a:effectLst/>
                <a:latin typeface="Tahoma" panose="020B0604030504040204" pitchFamily="34" charset="0"/>
                <a:ea typeface="Times New Roman" panose="02020603050405020304" pitchFamily="18" charset="0"/>
                <a:cs typeface="Times New Roman" panose="02020603050405020304" pitchFamily="18" charset="0"/>
              </a:rPr>
              <a:t>Executive Director</a:t>
            </a:r>
            <a:endParaRPr lang="en-US" sz="2400" dirty="0">
              <a:latin typeface="Calibri" panose="020F0502020204030204" pitchFamily="34" charset="0"/>
              <a:ea typeface="Times New Roman" panose="02020603050405020304" pitchFamily="18" charset="0"/>
              <a:cs typeface="Times New Roman" panose="02020603050405020304" pitchFamily="18" charset="0"/>
            </a:endParaRPr>
          </a:p>
          <a:p>
            <a:pPr marL="0" marR="0" algn="ctr">
              <a:spcBef>
                <a:spcPts val="0"/>
              </a:spcBef>
              <a:spcAft>
                <a:spcPts val="0"/>
              </a:spcAft>
            </a:pPr>
            <a:r>
              <a:rPr lang="en-US" sz="1800" u="sng" dirty="0">
                <a:solidFill>
                  <a:srgbClr val="2E74B5"/>
                </a:solidFill>
                <a:effectLst/>
                <a:latin typeface="Tahoma" panose="020B0604030504040204" pitchFamily="34" charset="0"/>
                <a:ea typeface="Times New Roman" panose="02020603050405020304" pitchFamily="18" charset="0"/>
                <a:cs typeface="Times New Roman" panose="02020603050405020304" pitchFamily="18" charset="0"/>
                <a:hlinkClick r:id="rId3"/>
              </a:rPr>
              <a:t>ilana@evhnc.org</a:t>
            </a:r>
            <a:r>
              <a:rPr lang="pt-BR" sz="1800" dirty="0">
                <a:solidFill>
                  <a:srgbClr val="2E74B5"/>
                </a:solidFill>
                <a:effectLst/>
                <a:latin typeface="Tahoma" panose="020B0604030504040204" pitchFamily="34" charset="0"/>
                <a:ea typeface="Times New Roman" panose="02020603050405020304" pitchFamily="18" charset="0"/>
                <a:cs typeface="Times New Roman" panose="02020603050405020304" pitchFamily="18" charset="0"/>
              </a:rPr>
              <a:t> </a:t>
            </a:r>
            <a:endParaRPr lang="en-US" sz="2400" dirty="0">
              <a:latin typeface="Calibri" panose="020F0502020204030204" pitchFamily="34" charset="0"/>
              <a:ea typeface="Times New Roman" panose="02020603050405020304" pitchFamily="18" charset="0"/>
              <a:cs typeface="Times New Roman" panose="02020603050405020304" pitchFamily="18" charset="0"/>
            </a:endParaRPr>
          </a:p>
          <a:p>
            <a:pPr marL="0" marR="0" algn="ctr">
              <a:spcBef>
                <a:spcPts val="0"/>
              </a:spcBef>
              <a:spcAft>
                <a:spcPts val="0"/>
              </a:spcAft>
            </a:pPr>
            <a:r>
              <a:rPr lang="en-US" sz="1800" dirty="0">
                <a:solidFill>
                  <a:srgbClr val="1F4E79"/>
                </a:solidFill>
                <a:effectLst/>
                <a:latin typeface="Tahoma" panose="020B0604030504040204" pitchFamily="34" charset="0"/>
                <a:ea typeface="Times New Roman" panose="02020603050405020304" pitchFamily="18" charset="0"/>
                <a:cs typeface="Times New Roman" panose="02020603050405020304" pitchFamily="18" charset="0"/>
              </a:rPr>
              <a:t>Cell: 919-260-6210</a:t>
            </a:r>
          </a:p>
          <a:p>
            <a:pPr marL="0" marR="0" algn="ctr">
              <a:spcBef>
                <a:spcPts val="0"/>
              </a:spcBef>
              <a:spcAft>
                <a:spcPts val="0"/>
              </a:spcAft>
            </a:pPr>
            <a:r>
              <a:rPr lang="en-US" dirty="0">
                <a:solidFill>
                  <a:srgbClr val="1F4E79"/>
                </a:solidFill>
                <a:latin typeface="Tahoma" panose="020B0604030504040204" pitchFamily="34" charset="0"/>
                <a:ea typeface="Times New Roman" panose="02020603050405020304" pitchFamily="18" charset="0"/>
                <a:cs typeface="Times New Roman" panose="02020603050405020304" pitchFamily="18" charset="0"/>
              </a:rPr>
              <a:t>200 N Chatham Ave | Siler City, NC 27344</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20" name="TextBox 19">
            <a:extLst>
              <a:ext uri="{FF2B5EF4-FFF2-40B4-BE49-F238E27FC236}">
                <a16:creationId xmlns:a16="http://schemas.microsoft.com/office/drawing/2014/main" id="{6FA375F9-29C6-4A6B-AFCC-1F3CD2B0DB3E}"/>
              </a:ext>
            </a:extLst>
          </p:cNvPr>
          <p:cNvSpPr txBox="1"/>
          <p:nvPr/>
        </p:nvSpPr>
        <p:spPr>
          <a:xfrm>
            <a:off x="1366163" y="4237672"/>
            <a:ext cx="4253904" cy="1477328"/>
          </a:xfrm>
          <a:prstGeom prst="rect">
            <a:avLst/>
          </a:prstGeom>
          <a:noFill/>
        </p:spPr>
        <p:txBody>
          <a:bodyPr wrap="square">
            <a:spAutoFit/>
          </a:bodyPr>
          <a:lstStyle/>
          <a:p>
            <a:pPr marL="0" marR="0" algn="ctr">
              <a:spcBef>
                <a:spcPts val="0"/>
              </a:spcBef>
              <a:spcAft>
                <a:spcPts val="0"/>
              </a:spcAft>
            </a:pPr>
            <a:r>
              <a:rPr lang="en-US" sz="1800" b="1" dirty="0">
                <a:solidFill>
                  <a:srgbClr val="1F4E79"/>
                </a:solidFill>
                <a:effectLst/>
                <a:latin typeface="Tahoma" panose="020B0604030504040204" pitchFamily="34" charset="0"/>
                <a:ea typeface="Times New Roman" panose="02020603050405020304" pitchFamily="18" charset="0"/>
                <a:cs typeface="Times New Roman" panose="02020603050405020304" pitchFamily="18" charset="0"/>
              </a:rPr>
              <a:t>Hannia Benitez</a:t>
            </a:r>
            <a:endParaRPr lang="en-US" sz="2400" b="1"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gn="ctr">
              <a:spcBef>
                <a:spcPts val="0"/>
              </a:spcBef>
              <a:spcAft>
                <a:spcPts val="0"/>
              </a:spcAft>
            </a:pPr>
            <a:r>
              <a:rPr lang="en-US" sz="1800" dirty="0">
                <a:solidFill>
                  <a:srgbClr val="1F4E79"/>
                </a:solidFill>
                <a:effectLst/>
                <a:latin typeface="Tahoma" panose="020B0604030504040204" pitchFamily="34" charset="0"/>
                <a:ea typeface="Times New Roman" panose="02020603050405020304" pitchFamily="18" charset="0"/>
                <a:cs typeface="Times New Roman" panose="02020603050405020304" pitchFamily="18" charset="0"/>
              </a:rPr>
              <a:t>Deputy Director, Lee County Office</a:t>
            </a:r>
            <a:endParaRPr lang="en-US" sz="2400" dirty="0">
              <a:latin typeface="Calibri" panose="020F0502020204030204" pitchFamily="34" charset="0"/>
              <a:ea typeface="Times New Roman" panose="02020603050405020304" pitchFamily="18" charset="0"/>
              <a:cs typeface="Times New Roman" panose="02020603050405020304" pitchFamily="18" charset="0"/>
            </a:endParaRPr>
          </a:p>
          <a:p>
            <a:pPr marL="0" marR="0" algn="ctr">
              <a:spcBef>
                <a:spcPts val="0"/>
              </a:spcBef>
              <a:spcAft>
                <a:spcPts val="0"/>
              </a:spcAft>
            </a:pPr>
            <a:r>
              <a:rPr lang="en-US" sz="1800" u="sng" dirty="0">
                <a:solidFill>
                  <a:srgbClr val="2E74B5"/>
                </a:solidFill>
                <a:effectLst/>
                <a:latin typeface="Tahoma" panose="020B0604030504040204" pitchFamily="34" charset="0"/>
                <a:ea typeface="Times New Roman" panose="02020603050405020304" pitchFamily="18" charset="0"/>
                <a:cs typeface="Times New Roman" panose="02020603050405020304" pitchFamily="18" charset="0"/>
                <a:hlinkClick r:id="rId4"/>
              </a:rPr>
              <a:t>hannia@evhnc.org</a:t>
            </a:r>
            <a:r>
              <a:rPr lang="pt-BR" sz="1800" dirty="0">
                <a:solidFill>
                  <a:srgbClr val="2E74B5"/>
                </a:solidFill>
                <a:effectLst/>
                <a:latin typeface="Tahoma" panose="020B0604030504040204" pitchFamily="34" charset="0"/>
                <a:ea typeface="Times New Roman" panose="02020603050405020304" pitchFamily="18" charset="0"/>
                <a:cs typeface="Times New Roman" panose="02020603050405020304" pitchFamily="18" charset="0"/>
              </a:rPr>
              <a:t> </a:t>
            </a:r>
            <a:endParaRPr lang="en-US" sz="2400" dirty="0">
              <a:latin typeface="Calibri" panose="020F0502020204030204" pitchFamily="34" charset="0"/>
              <a:ea typeface="Times New Roman" panose="02020603050405020304" pitchFamily="18" charset="0"/>
              <a:cs typeface="Times New Roman" panose="02020603050405020304" pitchFamily="18" charset="0"/>
            </a:endParaRPr>
          </a:p>
          <a:p>
            <a:pPr marL="0" marR="0" algn="ctr">
              <a:spcBef>
                <a:spcPts val="0"/>
              </a:spcBef>
              <a:spcAft>
                <a:spcPts val="0"/>
              </a:spcAft>
            </a:pPr>
            <a:r>
              <a:rPr lang="en-US" sz="1800" dirty="0">
                <a:solidFill>
                  <a:srgbClr val="1F4E79"/>
                </a:solidFill>
                <a:effectLst/>
                <a:latin typeface="Tahoma" panose="020B0604030504040204" pitchFamily="34" charset="0"/>
                <a:ea typeface="Times New Roman" panose="02020603050405020304" pitchFamily="18" charset="0"/>
                <a:cs typeface="Times New Roman" panose="02020603050405020304" pitchFamily="18" charset="0"/>
              </a:rPr>
              <a:t>Cell: 910-489-2641</a:t>
            </a:r>
          </a:p>
          <a:p>
            <a:pPr marL="0" marR="0" algn="ctr">
              <a:spcBef>
                <a:spcPts val="0"/>
              </a:spcBef>
              <a:spcAft>
                <a:spcPts val="0"/>
              </a:spcAft>
            </a:pPr>
            <a:r>
              <a:rPr lang="en-US" i="1" dirty="0">
                <a:solidFill>
                  <a:srgbClr val="1F4E79"/>
                </a:solidFill>
                <a:latin typeface="Tahoma" panose="020B0604030504040204" pitchFamily="34" charset="0"/>
                <a:ea typeface="Times New Roman" panose="02020603050405020304" pitchFamily="18" charset="0"/>
                <a:cs typeface="Times New Roman" panose="02020603050405020304" pitchFamily="18" charset="0"/>
              </a:rPr>
              <a:t>Sanford Address TBA</a:t>
            </a:r>
            <a:endParaRPr lang="en-US" sz="2400" i="1"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a16="http://schemas.microsoft.com/office/drawing/2014/main" id="{7E3EF6FE-39B3-452E-8048-06D59586DE38}"/>
              </a:ext>
            </a:extLst>
          </p:cNvPr>
          <p:cNvSpPr txBox="1"/>
          <p:nvPr/>
        </p:nvSpPr>
        <p:spPr>
          <a:xfrm>
            <a:off x="2631282" y="5815637"/>
            <a:ext cx="6929436" cy="369332"/>
          </a:xfrm>
          <a:prstGeom prst="rect">
            <a:avLst/>
          </a:prstGeom>
          <a:noFill/>
        </p:spPr>
        <p:txBody>
          <a:bodyPr wrap="square">
            <a:spAutoFit/>
          </a:bodyPr>
          <a:lstStyle/>
          <a:p>
            <a:pPr algn="ctr"/>
            <a:r>
              <a:rPr lang="en-US" dirty="0">
                <a:hlinkClick r:id="rId5"/>
              </a:rPr>
              <a:t>https://hispanicliaison.org/sign-up-for-updates/</a:t>
            </a:r>
            <a:r>
              <a:rPr lang="en-US" dirty="0"/>
              <a:t> </a:t>
            </a:r>
          </a:p>
        </p:txBody>
      </p:sp>
      <p:sp>
        <p:nvSpPr>
          <p:cNvPr id="22" name="TextBox 21">
            <a:extLst>
              <a:ext uri="{FF2B5EF4-FFF2-40B4-BE49-F238E27FC236}">
                <a16:creationId xmlns:a16="http://schemas.microsoft.com/office/drawing/2014/main" id="{05EA312E-4655-4195-A54C-845BBEAC039D}"/>
              </a:ext>
            </a:extLst>
          </p:cNvPr>
          <p:cNvSpPr txBox="1"/>
          <p:nvPr/>
        </p:nvSpPr>
        <p:spPr>
          <a:xfrm>
            <a:off x="6134141" y="3334407"/>
            <a:ext cx="3053666" cy="338554"/>
          </a:xfrm>
          <a:prstGeom prst="rect">
            <a:avLst/>
          </a:prstGeom>
          <a:noFill/>
        </p:spPr>
        <p:txBody>
          <a:bodyPr wrap="square">
            <a:spAutoFit/>
          </a:bodyPr>
          <a:lstStyle/>
          <a:p>
            <a:pPr marL="0" marR="0" algn="ctr">
              <a:spcBef>
                <a:spcPts val="0"/>
              </a:spcBef>
              <a:spcAft>
                <a:spcPts val="0"/>
              </a:spcAft>
            </a:pPr>
            <a:r>
              <a:rPr lang="en-US" sz="1600" b="1" dirty="0">
                <a:solidFill>
                  <a:srgbClr val="1F4E79"/>
                </a:solidFill>
                <a:effectLst/>
                <a:latin typeface="Tahoma" panose="020B0604030504040204" pitchFamily="34" charset="0"/>
                <a:ea typeface="Times New Roman" panose="02020603050405020304" pitchFamily="18" charset="0"/>
                <a:cs typeface="Times New Roman" panose="02020603050405020304" pitchFamily="18" charset="0"/>
              </a:rPr>
              <a:t>@facebook.com/evhnc</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23" name="TextBox 22">
            <a:extLst>
              <a:ext uri="{FF2B5EF4-FFF2-40B4-BE49-F238E27FC236}">
                <a16:creationId xmlns:a16="http://schemas.microsoft.com/office/drawing/2014/main" id="{851D5A9B-F086-4C32-8E71-8B7F155C91F7}"/>
              </a:ext>
            </a:extLst>
          </p:cNvPr>
          <p:cNvSpPr txBox="1"/>
          <p:nvPr/>
        </p:nvSpPr>
        <p:spPr>
          <a:xfrm>
            <a:off x="9122769" y="3358745"/>
            <a:ext cx="2469972" cy="338554"/>
          </a:xfrm>
          <a:prstGeom prst="rect">
            <a:avLst/>
          </a:prstGeom>
          <a:noFill/>
        </p:spPr>
        <p:txBody>
          <a:bodyPr wrap="square">
            <a:spAutoFit/>
          </a:bodyPr>
          <a:lstStyle/>
          <a:p>
            <a:pPr marL="0" marR="0" algn="ctr">
              <a:spcBef>
                <a:spcPts val="0"/>
              </a:spcBef>
              <a:spcAft>
                <a:spcPts val="0"/>
              </a:spcAft>
            </a:pPr>
            <a:r>
              <a:rPr lang="en-US" sz="1600" b="1" dirty="0">
                <a:solidFill>
                  <a:srgbClr val="1F4E79"/>
                </a:solidFill>
                <a:effectLst/>
                <a:latin typeface="Tahoma" panose="020B0604030504040204" pitchFamily="34" charset="0"/>
                <a:ea typeface="Times New Roman" panose="02020603050405020304" pitchFamily="18" charset="0"/>
                <a:cs typeface="Times New Roman" panose="02020603050405020304" pitchFamily="18" charset="0"/>
              </a:rPr>
              <a:t>@HispanicLiaison</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24" name="TextBox 23">
            <a:extLst>
              <a:ext uri="{FF2B5EF4-FFF2-40B4-BE49-F238E27FC236}">
                <a16:creationId xmlns:a16="http://schemas.microsoft.com/office/drawing/2014/main" id="{76532FAF-6A85-4D52-8289-58F313F6FF47}"/>
              </a:ext>
            </a:extLst>
          </p:cNvPr>
          <p:cNvSpPr txBox="1"/>
          <p:nvPr/>
        </p:nvSpPr>
        <p:spPr>
          <a:xfrm>
            <a:off x="6797422" y="5056308"/>
            <a:ext cx="1727103" cy="338554"/>
          </a:xfrm>
          <a:prstGeom prst="rect">
            <a:avLst/>
          </a:prstGeom>
          <a:noFill/>
        </p:spPr>
        <p:txBody>
          <a:bodyPr wrap="square">
            <a:spAutoFit/>
          </a:bodyPr>
          <a:lstStyle/>
          <a:p>
            <a:pPr marL="0" marR="0" algn="ctr">
              <a:spcBef>
                <a:spcPts val="0"/>
              </a:spcBef>
              <a:spcAft>
                <a:spcPts val="0"/>
              </a:spcAft>
            </a:pPr>
            <a:r>
              <a:rPr lang="en-US" sz="1600" b="1" dirty="0">
                <a:solidFill>
                  <a:srgbClr val="1F4E79"/>
                </a:solidFill>
                <a:effectLst/>
                <a:latin typeface="Tahoma" panose="020B0604030504040204" pitchFamily="34" charset="0"/>
                <a:ea typeface="Times New Roman" panose="02020603050405020304" pitchFamily="18" charset="0"/>
                <a:cs typeface="Times New Roman" panose="02020603050405020304" pitchFamily="18" charset="0"/>
              </a:rPr>
              <a:t>@evh_nc</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25" name="TextBox 24">
            <a:extLst>
              <a:ext uri="{FF2B5EF4-FFF2-40B4-BE49-F238E27FC236}">
                <a16:creationId xmlns:a16="http://schemas.microsoft.com/office/drawing/2014/main" id="{D3E11677-BECC-4690-834D-E5CB0936CE04}"/>
              </a:ext>
            </a:extLst>
          </p:cNvPr>
          <p:cNvSpPr txBox="1"/>
          <p:nvPr/>
        </p:nvSpPr>
        <p:spPr>
          <a:xfrm>
            <a:off x="9155071" y="5177351"/>
            <a:ext cx="2345737" cy="338554"/>
          </a:xfrm>
          <a:prstGeom prst="rect">
            <a:avLst/>
          </a:prstGeom>
          <a:noFill/>
        </p:spPr>
        <p:txBody>
          <a:bodyPr wrap="square">
            <a:spAutoFit/>
          </a:bodyPr>
          <a:lstStyle/>
          <a:p>
            <a:pPr marL="0" marR="0" algn="ctr">
              <a:spcBef>
                <a:spcPts val="0"/>
              </a:spcBef>
              <a:spcAft>
                <a:spcPts val="0"/>
              </a:spcAft>
            </a:pPr>
            <a:r>
              <a:rPr lang="en-US" sz="1600" b="1" dirty="0">
                <a:solidFill>
                  <a:srgbClr val="1F4E79"/>
                </a:solidFill>
                <a:effectLst/>
                <a:latin typeface="Tahoma" panose="020B0604030504040204" pitchFamily="34" charset="0"/>
                <a:ea typeface="Times New Roman" panose="02020603050405020304" pitchFamily="18" charset="0"/>
                <a:cs typeface="Times New Roman" panose="02020603050405020304" pitchFamily="18" charset="0"/>
              </a:rPr>
              <a:t>Hispani</a:t>
            </a:r>
            <a:r>
              <a:rPr lang="en-US" sz="1600" b="1" dirty="0">
                <a:solidFill>
                  <a:srgbClr val="1F4E79"/>
                </a:solidFill>
                <a:latin typeface="Tahoma" panose="020B0604030504040204" pitchFamily="34" charset="0"/>
                <a:ea typeface="Times New Roman" panose="02020603050405020304" pitchFamily="18" charset="0"/>
                <a:cs typeface="Times New Roman" panose="02020603050405020304" pitchFamily="18" charset="0"/>
              </a:rPr>
              <a:t>c Liaison</a:t>
            </a:r>
            <a:endParaRPr lang="en-US" sz="1600" b="1" dirty="0">
              <a:solidFill>
                <a:srgbClr val="1F4E79"/>
              </a:solidFill>
              <a:effectLst/>
              <a:latin typeface="Tahoma" panose="020B0604030504040204" pitchFamily="34" charset="0"/>
              <a:ea typeface="Times New Roman" panose="02020603050405020304" pitchFamily="18" charset="0"/>
              <a:cs typeface="Times New Roman" panose="02020603050405020304" pitchFamily="18" charset="0"/>
            </a:endParaRPr>
          </a:p>
        </p:txBody>
      </p:sp>
      <p:sp>
        <p:nvSpPr>
          <p:cNvPr id="26" name="TextBox 25">
            <a:extLst>
              <a:ext uri="{FF2B5EF4-FFF2-40B4-BE49-F238E27FC236}">
                <a16:creationId xmlns:a16="http://schemas.microsoft.com/office/drawing/2014/main" id="{95A7B7BB-EFCB-49D3-B5D5-D7EEA6063FE7}"/>
              </a:ext>
            </a:extLst>
          </p:cNvPr>
          <p:cNvSpPr txBox="1"/>
          <p:nvPr/>
        </p:nvSpPr>
        <p:spPr>
          <a:xfrm>
            <a:off x="7683626" y="2122949"/>
            <a:ext cx="3053666" cy="369332"/>
          </a:xfrm>
          <a:prstGeom prst="rect">
            <a:avLst/>
          </a:prstGeom>
          <a:noFill/>
        </p:spPr>
        <p:txBody>
          <a:bodyPr wrap="square">
            <a:spAutoFit/>
          </a:bodyPr>
          <a:lstStyle/>
          <a:p>
            <a:pPr marL="0" marR="0" algn="ctr">
              <a:spcBef>
                <a:spcPts val="0"/>
              </a:spcBef>
              <a:spcAft>
                <a:spcPts val="0"/>
              </a:spcAft>
            </a:pPr>
            <a:r>
              <a:rPr lang="en-US" b="1" dirty="0">
                <a:solidFill>
                  <a:srgbClr val="1F4E79"/>
                </a:solidFill>
                <a:latin typeface="Tahoma" panose="020B0604030504040204" pitchFamily="34" charset="0"/>
                <a:ea typeface="Times New Roman" panose="02020603050405020304" pitchFamily="18" charset="0"/>
                <a:cs typeface="Times New Roman" panose="02020603050405020304" pitchFamily="18" charset="0"/>
              </a:rPr>
              <a:t>www.evhnc.org</a:t>
            </a:r>
          </a:p>
        </p:txBody>
      </p:sp>
      <p:sp>
        <p:nvSpPr>
          <p:cNvPr id="28" name="TextBox 27">
            <a:extLst>
              <a:ext uri="{FF2B5EF4-FFF2-40B4-BE49-F238E27FC236}">
                <a16:creationId xmlns:a16="http://schemas.microsoft.com/office/drawing/2014/main" id="{F9AFD943-D5BD-4820-8FD6-CE33418B121E}"/>
              </a:ext>
            </a:extLst>
          </p:cNvPr>
          <p:cNvSpPr txBox="1"/>
          <p:nvPr/>
        </p:nvSpPr>
        <p:spPr>
          <a:xfrm>
            <a:off x="7660975" y="1731403"/>
            <a:ext cx="3053666" cy="369332"/>
          </a:xfrm>
          <a:prstGeom prst="rect">
            <a:avLst/>
          </a:prstGeom>
          <a:noFill/>
        </p:spPr>
        <p:txBody>
          <a:bodyPr wrap="square">
            <a:spAutoFit/>
          </a:bodyPr>
          <a:lstStyle/>
          <a:p>
            <a:pPr marL="0" marR="0" algn="ctr">
              <a:spcBef>
                <a:spcPts val="0"/>
              </a:spcBef>
              <a:spcAft>
                <a:spcPts val="0"/>
              </a:spcAft>
            </a:pPr>
            <a:r>
              <a:rPr lang="en-US" b="1" dirty="0">
                <a:solidFill>
                  <a:srgbClr val="1F4E79"/>
                </a:solidFill>
                <a:latin typeface="Tahoma" panose="020B0604030504040204" pitchFamily="34" charset="0"/>
                <a:ea typeface="Times New Roman" panose="02020603050405020304" pitchFamily="18" charset="0"/>
                <a:cs typeface="Times New Roman" panose="02020603050405020304" pitchFamily="18" charset="0"/>
              </a:rPr>
              <a:t>919-742-1448</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30" name="Picture 29" descr="Icon&#10;&#10;Description automatically generated">
            <a:extLst>
              <a:ext uri="{FF2B5EF4-FFF2-40B4-BE49-F238E27FC236}">
                <a16:creationId xmlns:a16="http://schemas.microsoft.com/office/drawing/2014/main" id="{EB7BBE1C-7CD2-4875-B22D-FD22608274CA}"/>
              </a:ext>
            </a:extLst>
          </p:cNvPr>
          <p:cNvPicPr>
            <a:picLocks noChangeAspect="1"/>
          </p:cNvPicPr>
          <p:nvPr/>
        </p:nvPicPr>
        <p:blipFill rotWithShape="1">
          <a:blip r:embed="rId6"/>
          <a:srcRect l="21290" t="15717" r="21288" b="20274"/>
          <a:stretch/>
        </p:blipFill>
        <p:spPr>
          <a:xfrm>
            <a:off x="7351412" y="2622737"/>
            <a:ext cx="619125" cy="628144"/>
          </a:xfrm>
          <a:prstGeom prst="rect">
            <a:avLst/>
          </a:prstGeom>
        </p:spPr>
      </p:pic>
      <p:pic>
        <p:nvPicPr>
          <p:cNvPr id="32" name="Picture 31" descr="A picture containing ax, vector graphics&#10;&#10;Description automatically generated">
            <a:extLst>
              <a:ext uri="{FF2B5EF4-FFF2-40B4-BE49-F238E27FC236}">
                <a16:creationId xmlns:a16="http://schemas.microsoft.com/office/drawing/2014/main" id="{90AA34CD-2AD8-4DBA-829C-CC4266CC9ACA}"/>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10132138" y="2787319"/>
            <a:ext cx="619125" cy="503039"/>
          </a:xfrm>
          <a:prstGeom prst="rect">
            <a:avLst/>
          </a:prstGeom>
        </p:spPr>
      </p:pic>
      <p:pic>
        <p:nvPicPr>
          <p:cNvPr id="34" name="Picture 33" descr="Icon&#10;&#10;Description automatically generated">
            <a:extLst>
              <a:ext uri="{FF2B5EF4-FFF2-40B4-BE49-F238E27FC236}">
                <a16:creationId xmlns:a16="http://schemas.microsoft.com/office/drawing/2014/main" id="{2A56EA5B-7305-489E-B5F9-1016E7F972CD}"/>
              </a:ext>
            </a:extLst>
          </p:cNvPr>
          <p:cNvPicPr>
            <a:picLocks noChangeAspect="1"/>
          </p:cNvPicPr>
          <p:nvPr/>
        </p:nvPicPr>
        <p:blipFill rotWithShape="1">
          <a:blip r:embed="rId8">
            <a:clrChange>
              <a:clrFrom>
                <a:srgbClr val="FFFFFF"/>
              </a:clrFrom>
              <a:clrTo>
                <a:srgbClr val="FFFFFF">
                  <a:alpha val="0"/>
                </a:srgbClr>
              </a:clrTo>
            </a:clrChange>
          </a:blip>
          <a:srcRect l="9246" t="18503" r="9545" b="17550"/>
          <a:stretch/>
        </p:blipFill>
        <p:spPr>
          <a:xfrm>
            <a:off x="9654452" y="3913286"/>
            <a:ext cx="1346977" cy="942774"/>
          </a:xfrm>
          <a:prstGeom prst="rect">
            <a:avLst/>
          </a:prstGeom>
        </p:spPr>
      </p:pic>
      <p:pic>
        <p:nvPicPr>
          <p:cNvPr id="36" name="Picture 35" descr="Logo&#10;&#10;Description automatically generated">
            <a:extLst>
              <a:ext uri="{FF2B5EF4-FFF2-40B4-BE49-F238E27FC236}">
                <a16:creationId xmlns:a16="http://schemas.microsoft.com/office/drawing/2014/main" id="{C73E4FC5-012E-416A-BC76-A547A4DE6B70}"/>
              </a:ext>
            </a:extLst>
          </p:cNvPr>
          <p:cNvPicPr>
            <a:picLocks noChangeAspect="1"/>
          </p:cNvPicPr>
          <p:nvPr/>
        </p:nvPicPr>
        <p:blipFill rotWithShape="1">
          <a:blip r:embed="rId9"/>
          <a:srcRect l="10727" t="11899" r="12449" b="12402"/>
          <a:stretch/>
        </p:blipFill>
        <p:spPr>
          <a:xfrm>
            <a:off x="7104758" y="3852913"/>
            <a:ext cx="1085514" cy="1061589"/>
          </a:xfrm>
          <a:prstGeom prst="rect">
            <a:avLst/>
          </a:prstGeom>
        </p:spPr>
      </p:pic>
    </p:spTree>
    <p:extLst>
      <p:ext uri="{BB962C8B-B14F-4D97-AF65-F5344CB8AC3E}">
        <p14:creationId xmlns:p14="http://schemas.microsoft.com/office/powerpoint/2010/main" val="500690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3000"/>
            <a:lum/>
          </a:blip>
          <a:srcRect/>
          <a:stretch>
            <a:fillRect l="-3000" r="-3000"/>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ACE6DB8-A243-459D-8E7D-7686E195E9A8}"/>
              </a:ext>
            </a:extLst>
          </p:cNvPr>
          <p:cNvSpPr>
            <a:spLocks noGrp="1"/>
          </p:cNvSpPr>
          <p:nvPr>
            <p:ph type="title"/>
          </p:nvPr>
        </p:nvSpPr>
        <p:spPr>
          <a:xfrm>
            <a:off x="805543" y="581159"/>
            <a:ext cx="5257800" cy="1008981"/>
          </a:xfrm>
          <a:solidFill>
            <a:schemeClr val="bg1">
              <a:alpha val="75000"/>
            </a:schemeClr>
          </a:solidFill>
        </p:spPr>
        <p:txBody>
          <a:bodyPr>
            <a:normAutofit/>
          </a:bodyPr>
          <a:lstStyle/>
          <a:p>
            <a:pPr algn="ctr"/>
            <a:r>
              <a:rPr lang="en-US" b="1" dirty="0">
                <a:solidFill>
                  <a:srgbClr val="002060"/>
                </a:solidFill>
                <a:latin typeface="Calibri" panose="020F0502020204030204" pitchFamily="34" charset="0"/>
                <a:cs typeface="Calibri" panose="020F0502020204030204" pitchFamily="34" charset="0"/>
              </a:rPr>
              <a:t>History</a:t>
            </a:r>
          </a:p>
        </p:txBody>
      </p:sp>
      <p:sp>
        <p:nvSpPr>
          <p:cNvPr id="36" name="Content Placeholder 2">
            <a:extLst>
              <a:ext uri="{FF2B5EF4-FFF2-40B4-BE49-F238E27FC236}">
                <a16:creationId xmlns:a16="http://schemas.microsoft.com/office/drawing/2014/main" id="{29858297-C339-435A-B459-6A739BAEC5BA}"/>
              </a:ext>
            </a:extLst>
          </p:cNvPr>
          <p:cNvSpPr>
            <a:spLocks noGrp="1"/>
          </p:cNvSpPr>
          <p:nvPr>
            <p:ph idx="1"/>
          </p:nvPr>
        </p:nvSpPr>
        <p:spPr>
          <a:xfrm>
            <a:off x="805543" y="1933441"/>
            <a:ext cx="5257800" cy="4343400"/>
          </a:xfrm>
          <a:solidFill>
            <a:schemeClr val="bg1">
              <a:alpha val="75000"/>
            </a:schemeClr>
          </a:solidFill>
        </p:spPr>
        <p:txBody>
          <a:bodyPr anchor="t">
            <a:normAutofit fontScale="92500" lnSpcReduction="10000"/>
          </a:bodyPr>
          <a:lstStyle/>
          <a:p>
            <a:pPr marL="0" indent="0" algn="ctr">
              <a:buNone/>
            </a:pPr>
            <a:endParaRPr lang="en-US" sz="2000" i="1" dirty="0">
              <a:solidFill>
                <a:srgbClr val="002060"/>
              </a:solidFill>
              <a:latin typeface="Calibri" panose="020F0502020204030204" pitchFamily="34" charset="0"/>
              <a:cs typeface="Calibri" panose="020F0502020204030204" pitchFamily="34" charset="0"/>
            </a:endParaRPr>
          </a:p>
          <a:p>
            <a:pPr marL="0" indent="0" algn="ctr">
              <a:buNone/>
            </a:pPr>
            <a:r>
              <a:rPr lang="en-US" sz="2000" i="1" dirty="0">
                <a:solidFill>
                  <a:srgbClr val="002060"/>
                </a:solidFill>
                <a:latin typeface="Calibri" panose="020F0502020204030204" pitchFamily="34" charset="0"/>
                <a:cs typeface="Calibri" panose="020F0502020204030204" pitchFamily="34" charset="0"/>
              </a:rPr>
              <a:t>The Hispanic Liaison / El </a:t>
            </a:r>
            <a:r>
              <a:rPr lang="en-US" sz="2000" i="1" dirty="0" err="1">
                <a:solidFill>
                  <a:srgbClr val="002060"/>
                </a:solidFill>
                <a:latin typeface="Calibri" panose="020F0502020204030204" pitchFamily="34" charset="0"/>
                <a:cs typeface="Calibri" panose="020F0502020204030204" pitchFamily="34" charset="0"/>
              </a:rPr>
              <a:t>Vínculo</a:t>
            </a:r>
            <a:r>
              <a:rPr lang="en-US" sz="2000" i="1" dirty="0">
                <a:solidFill>
                  <a:srgbClr val="002060"/>
                </a:solidFill>
                <a:latin typeface="Calibri" panose="020F0502020204030204" pitchFamily="34" charset="0"/>
                <a:cs typeface="Calibri" panose="020F0502020204030204" pitchFamily="34" charset="0"/>
              </a:rPr>
              <a:t> Hispano is a </a:t>
            </a:r>
            <a:br>
              <a:rPr lang="en-US" sz="2000" i="1" dirty="0">
                <a:solidFill>
                  <a:srgbClr val="002060"/>
                </a:solidFill>
                <a:latin typeface="Calibri" panose="020F0502020204030204" pitchFamily="34" charset="0"/>
                <a:cs typeface="Calibri" panose="020F0502020204030204" pitchFamily="34" charset="0"/>
              </a:rPr>
            </a:br>
            <a:r>
              <a:rPr lang="en-US" sz="2000" i="1" dirty="0">
                <a:solidFill>
                  <a:srgbClr val="002060"/>
                </a:solidFill>
                <a:latin typeface="Calibri" panose="020F0502020204030204" pitchFamily="34" charset="0"/>
                <a:cs typeface="Calibri" panose="020F0502020204030204" pitchFamily="34" charset="0"/>
              </a:rPr>
              <a:t>501c3 nonprofit organization. </a:t>
            </a:r>
            <a:br>
              <a:rPr lang="en-US" sz="2000" i="1" dirty="0">
                <a:solidFill>
                  <a:srgbClr val="002060"/>
                </a:solidFill>
                <a:latin typeface="Calibri" panose="020F0502020204030204" pitchFamily="34" charset="0"/>
                <a:cs typeface="Calibri" panose="020F0502020204030204" pitchFamily="34" charset="0"/>
              </a:rPr>
            </a:br>
            <a:br>
              <a:rPr lang="en-US" sz="2000" i="1" dirty="0">
                <a:solidFill>
                  <a:srgbClr val="002060"/>
                </a:solidFill>
                <a:latin typeface="Calibri" panose="020F0502020204030204" pitchFamily="34" charset="0"/>
                <a:cs typeface="Calibri" panose="020F0502020204030204" pitchFamily="34" charset="0"/>
              </a:rPr>
            </a:br>
            <a:r>
              <a:rPr lang="en-US" sz="2000" i="1" dirty="0">
                <a:solidFill>
                  <a:srgbClr val="002060"/>
                </a:solidFill>
                <a:latin typeface="Calibri" panose="020F0502020204030204" pitchFamily="34" charset="0"/>
                <a:cs typeface="Calibri" panose="020F0502020204030204" pitchFamily="34" charset="0"/>
              </a:rPr>
              <a:t>EVH was founded in 1995 by a Latina immigrant to address the unmet needs of the growing Hispanic community. We were among the first Latinx organizations to form in NC. </a:t>
            </a:r>
          </a:p>
          <a:p>
            <a:pPr marL="0" indent="0" algn="ctr">
              <a:buNone/>
            </a:pPr>
            <a:br>
              <a:rPr lang="en-US" sz="2000" i="1" dirty="0">
                <a:solidFill>
                  <a:srgbClr val="002060"/>
                </a:solidFill>
                <a:latin typeface="Calibri" panose="020F0502020204030204" pitchFamily="34" charset="0"/>
                <a:cs typeface="Calibri" panose="020F0502020204030204" pitchFamily="34" charset="0"/>
              </a:rPr>
            </a:br>
            <a:r>
              <a:rPr lang="en-US" sz="2000" i="1" dirty="0">
                <a:solidFill>
                  <a:srgbClr val="002060"/>
                </a:solidFill>
                <a:latin typeface="Calibri" panose="020F0502020204030204" pitchFamily="34" charset="0"/>
                <a:cs typeface="Calibri" panose="020F0502020204030204" pitchFamily="34" charset="0"/>
              </a:rPr>
              <a:t>We have helped thousands of adults, youth and children adjust to life in the US, access the services they need, and affirm their rights. </a:t>
            </a:r>
          </a:p>
          <a:p>
            <a:pPr marL="0" indent="0" algn="ctr">
              <a:buNone/>
            </a:pPr>
            <a:br>
              <a:rPr lang="en-US" sz="2000" i="1" dirty="0">
                <a:solidFill>
                  <a:srgbClr val="002060"/>
                </a:solidFill>
                <a:latin typeface="Calibri" panose="020F0502020204030204" pitchFamily="34" charset="0"/>
                <a:cs typeface="Calibri" panose="020F0502020204030204" pitchFamily="34" charset="0"/>
              </a:rPr>
            </a:br>
            <a:r>
              <a:rPr lang="en-US" sz="2000" i="1" dirty="0">
                <a:solidFill>
                  <a:srgbClr val="002060"/>
                </a:solidFill>
                <a:latin typeface="Calibri" panose="020F0502020204030204" pitchFamily="34" charset="0"/>
                <a:cs typeface="Calibri" panose="020F0502020204030204" pitchFamily="34" charset="0"/>
              </a:rPr>
              <a:t>We serve as a bridge between the Latinx community and non-profits, government and law enforcement agencies.</a:t>
            </a:r>
          </a:p>
        </p:txBody>
      </p:sp>
      <p:sp>
        <p:nvSpPr>
          <p:cNvPr id="53" name="Freeform 49">
            <a:extLst>
              <a:ext uri="{FF2B5EF4-FFF2-40B4-BE49-F238E27FC236}">
                <a16:creationId xmlns:a16="http://schemas.microsoft.com/office/drawing/2014/main" id="{EF9B8DF2-C3F5-49A2-94D2-F7B65A0F1F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713914" y="581159"/>
            <a:ext cx="5478085" cy="6276841"/>
          </a:xfrm>
          <a:custGeom>
            <a:avLst/>
            <a:gdLst>
              <a:gd name="connsiteX0" fmla="*/ 2178155 w 5478085"/>
              <a:gd name="connsiteY0" fmla="*/ 0 h 6276841"/>
              <a:gd name="connsiteX1" fmla="*/ 5478085 w 5478085"/>
              <a:gd name="connsiteY1" fmla="*/ 3299930 h 6276841"/>
              <a:gd name="connsiteX2" fmla="*/ 3751098 w 5478085"/>
              <a:gd name="connsiteY2" fmla="*/ 6201577 h 6276841"/>
              <a:gd name="connsiteX3" fmla="*/ 3594858 w 5478085"/>
              <a:gd name="connsiteY3" fmla="*/ 6276841 h 6276841"/>
              <a:gd name="connsiteX4" fmla="*/ 761453 w 5478085"/>
              <a:gd name="connsiteY4" fmla="*/ 6276841 h 6276841"/>
              <a:gd name="connsiteX5" fmla="*/ 605213 w 5478085"/>
              <a:gd name="connsiteY5" fmla="*/ 6201577 h 6276841"/>
              <a:gd name="connsiteX6" fmla="*/ 79093 w 5478085"/>
              <a:gd name="connsiteY6" fmla="*/ 5846317 h 6276841"/>
              <a:gd name="connsiteX7" fmla="*/ 0 w 5478085"/>
              <a:gd name="connsiteY7" fmla="*/ 5774432 h 6276841"/>
              <a:gd name="connsiteX8" fmla="*/ 0 w 5478085"/>
              <a:gd name="connsiteY8" fmla="*/ 825429 h 6276841"/>
              <a:gd name="connsiteX9" fmla="*/ 79093 w 5478085"/>
              <a:gd name="connsiteY9" fmla="*/ 753544 h 6276841"/>
              <a:gd name="connsiteX10" fmla="*/ 2178155 w 5478085"/>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78085" h="6276841">
                <a:moveTo>
                  <a:pt x="2178155" y="0"/>
                </a:moveTo>
                <a:cubicBezTo>
                  <a:pt x="4000656" y="0"/>
                  <a:pt x="5478085" y="1477429"/>
                  <a:pt x="5478085" y="3299930"/>
                </a:cubicBezTo>
                <a:cubicBezTo>
                  <a:pt x="5478085" y="4552900"/>
                  <a:pt x="4779769" y="5642769"/>
                  <a:pt x="3751098" y="6201577"/>
                </a:cubicBezTo>
                <a:lnTo>
                  <a:pt x="3594858" y="6276841"/>
                </a:lnTo>
                <a:lnTo>
                  <a:pt x="761453" y="6276841"/>
                </a:lnTo>
                <a:lnTo>
                  <a:pt x="605213" y="6201577"/>
                </a:lnTo>
                <a:cubicBezTo>
                  <a:pt x="418182" y="6099975"/>
                  <a:pt x="242071" y="5980818"/>
                  <a:pt x="79093" y="5846317"/>
                </a:cubicBezTo>
                <a:lnTo>
                  <a:pt x="0" y="5774432"/>
                </a:lnTo>
                <a:lnTo>
                  <a:pt x="0" y="825429"/>
                </a:lnTo>
                <a:lnTo>
                  <a:pt x="79093" y="753544"/>
                </a:lnTo>
                <a:cubicBezTo>
                  <a:pt x="649516" y="282789"/>
                  <a:pt x="1380811" y="0"/>
                  <a:pt x="2178155" y="0"/>
                </a:cubicBezTo>
                <a:close/>
              </a:path>
            </a:pathLst>
          </a:custGeom>
          <a:solidFill>
            <a:srgbClr val="FFFFFF">
              <a:alpha val="80000"/>
            </a:srgb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4" name="Picture 23" descr="A person sitting at a table&#10;&#10;Description automatically generated with medium confidence">
            <a:extLst>
              <a:ext uri="{FF2B5EF4-FFF2-40B4-BE49-F238E27FC236}">
                <a16:creationId xmlns:a16="http://schemas.microsoft.com/office/drawing/2014/main" id="{04BBB8AA-5682-4D77-BA4D-DCA2F4673002}"/>
              </a:ext>
            </a:extLst>
          </p:cNvPr>
          <p:cNvPicPr>
            <a:picLocks noChangeAspect="1"/>
          </p:cNvPicPr>
          <p:nvPr/>
        </p:nvPicPr>
        <p:blipFill rotWithShape="1">
          <a:blip r:embed="rId3"/>
          <a:srcRect l="1692" t="10766" r="-1694" b="2927"/>
          <a:stretch/>
        </p:blipFill>
        <p:spPr>
          <a:xfrm>
            <a:off x="6893344" y="760562"/>
            <a:ext cx="5298683" cy="6097438"/>
          </a:xfrm>
          <a:custGeom>
            <a:avLst/>
            <a:gdLst/>
            <a:ahLst/>
            <a:cxnLst/>
            <a:rect l="l" t="t" r="r" b="b"/>
            <a:pathLst>
              <a:path w="5298683" h="6097438">
                <a:moveTo>
                  <a:pt x="3120528" y="0"/>
                </a:moveTo>
                <a:cubicBezTo>
                  <a:pt x="3874524" y="0"/>
                  <a:pt x="4566062" y="267415"/>
                  <a:pt x="5105473" y="712577"/>
                </a:cubicBezTo>
                <a:lnTo>
                  <a:pt x="5298683" y="888178"/>
                </a:lnTo>
                <a:lnTo>
                  <a:pt x="5298683" y="5352876"/>
                </a:lnTo>
                <a:lnTo>
                  <a:pt x="5105473" y="5528477"/>
                </a:lnTo>
                <a:cubicBezTo>
                  <a:pt x="4874296" y="5719261"/>
                  <a:pt x="4615179" y="5877397"/>
                  <a:pt x="4335177" y="5995828"/>
                </a:cubicBezTo>
                <a:lnTo>
                  <a:pt x="4057556" y="6097438"/>
                </a:lnTo>
                <a:lnTo>
                  <a:pt x="2183499" y="6097438"/>
                </a:lnTo>
                <a:lnTo>
                  <a:pt x="1905878" y="5995828"/>
                </a:lnTo>
                <a:cubicBezTo>
                  <a:pt x="785873" y="5522106"/>
                  <a:pt x="0" y="4413092"/>
                  <a:pt x="0" y="3120527"/>
                </a:cubicBezTo>
                <a:cubicBezTo>
                  <a:pt x="0" y="1397108"/>
                  <a:pt x="1397108" y="0"/>
                  <a:pt x="3120528" y="0"/>
                </a:cubicBezTo>
                <a:close/>
              </a:path>
            </a:pathLst>
          </a:custGeom>
        </p:spPr>
      </p:pic>
    </p:spTree>
    <p:extLst>
      <p:ext uri="{BB962C8B-B14F-4D97-AF65-F5344CB8AC3E}">
        <p14:creationId xmlns:p14="http://schemas.microsoft.com/office/powerpoint/2010/main" val="3257648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7" name="Rectangle 116">
            <a:extLst>
              <a:ext uri="{FF2B5EF4-FFF2-40B4-BE49-F238E27FC236}">
                <a16:creationId xmlns:a16="http://schemas.microsoft.com/office/drawing/2014/main" id="{6113EC7C-368D-469A-9B5C-F3555B088E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icture containing colorful&#10;&#10;Description automatically generated">
            <a:extLst>
              <a:ext uri="{FF2B5EF4-FFF2-40B4-BE49-F238E27FC236}">
                <a16:creationId xmlns:a16="http://schemas.microsoft.com/office/drawing/2014/main" id="{E752CB20-ADE1-4E39-8672-D5CD4051785E}"/>
              </a:ext>
            </a:extLst>
          </p:cNvPr>
          <p:cNvPicPr>
            <a:picLocks noChangeAspect="1"/>
          </p:cNvPicPr>
          <p:nvPr/>
        </p:nvPicPr>
        <p:blipFill rotWithShape="1">
          <a:blip r:embed="rId2"/>
          <a:srcRect l="24620" r="24073"/>
          <a:stretch/>
        </p:blipFill>
        <p:spPr>
          <a:xfrm>
            <a:off x="302574" y="2257425"/>
            <a:ext cx="4196274" cy="4600575"/>
          </a:xfrm>
          <a:custGeom>
            <a:avLst/>
            <a:gdLst/>
            <a:ahLst/>
            <a:cxnLst/>
            <a:rect l="l" t="t" r="r" b="b"/>
            <a:pathLst>
              <a:path w="4196274" h="4600575">
                <a:moveTo>
                  <a:pt x="698533" y="23"/>
                </a:moveTo>
                <a:cubicBezTo>
                  <a:pt x="1054085" y="-1460"/>
                  <a:pt x="2609539" y="68645"/>
                  <a:pt x="3265768" y="1088109"/>
                </a:cubicBezTo>
                <a:cubicBezTo>
                  <a:pt x="3279190" y="1093398"/>
                  <a:pt x="3294289" y="1107275"/>
                  <a:pt x="3298987" y="1120493"/>
                </a:cubicBezTo>
                <a:cubicBezTo>
                  <a:pt x="3321470" y="1182283"/>
                  <a:pt x="3376502" y="1209047"/>
                  <a:pt x="3426164" y="1242419"/>
                </a:cubicBezTo>
                <a:cubicBezTo>
                  <a:pt x="3469788" y="1271828"/>
                  <a:pt x="3516097" y="1302557"/>
                  <a:pt x="3534217" y="1352122"/>
                </a:cubicBezTo>
                <a:cubicBezTo>
                  <a:pt x="3558041" y="1418206"/>
                  <a:pt x="3490259" y="1364016"/>
                  <a:pt x="3477841" y="1389129"/>
                </a:cubicBezTo>
                <a:cubicBezTo>
                  <a:pt x="3503679" y="1423492"/>
                  <a:pt x="3543613" y="1454883"/>
                  <a:pt x="3554015" y="1493873"/>
                </a:cubicBezTo>
                <a:cubicBezTo>
                  <a:pt x="3591931" y="1634635"/>
                  <a:pt x="3673808" y="1737067"/>
                  <a:pt x="3796288" y="1816698"/>
                </a:cubicBezTo>
                <a:cubicBezTo>
                  <a:pt x="3831522" y="1839498"/>
                  <a:pt x="3854674" y="1881132"/>
                  <a:pt x="3902658" y="1887738"/>
                </a:cubicBezTo>
                <a:cubicBezTo>
                  <a:pt x="4009367" y="1902279"/>
                  <a:pt x="3975811" y="2015945"/>
                  <a:pt x="4032186" y="2066499"/>
                </a:cubicBezTo>
                <a:cubicBezTo>
                  <a:pt x="4042924" y="2076084"/>
                  <a:pt x="4052655" y="2094915"/>
                  <a:pt x="4050642" y="2107801"/>
                </a:cubicBezTo>
                <a:cubicBezTo>
                  <a:pt x="4047624" y="2126309"/>
                  <a:pt x="4034870" y="2143820"/>
                  <a:pt x="4024133" y="2160342"/>
                </a:cubicBezTo>
                <a:cubicBezTo>
                  <a:pt x="4013059" y="2176862"/>
                  <a:pt x="3996282" y="2191402"/>
                  <a:pt x="4004335" y="2213209"/>
                </a:cubicBezTo>
                <a:cubicBezTo>
                  <a:pt x="4007687" y="2222130"/>
                  <a:pt x="4005342" y="2253190"/>
                  <a:pt x="4030173" y="2228740"/>
                </a:cubicBezTo>
                <a:cubicBezTo>
                  <a:pt x="4098290" y="2161662"/>
                  <a:pt x="4137888" y="2225102"/>
                  <a:pt x="4196274" y="2255503"/>
                </a:cubicBezTo>
                <a:cubicBezTo>
                  <a:pt x="4149296" y="2286895"/>
                  <a:pt x="4107016" y="2309031"/>
                  <a:pt x="4099968" y="2355951"/>
                </a:cubicBezTo>
                <a:cubicBezTo>
                  <a:pt x="4085540" y="2452767"/>
                  <a:pt x="4023800" y="2497043"/>
                  <a:pt x="3930177" y="2505635"/>
                </a:cubicBezTo>
                <a:cubicBezTo>
                  <a:pt x="3964739" y="2599144"/>
                  <a:pt x="3964739" y="2599144"/>
                  <a:pt x="3852997" y="2612033"/>
                </a:cubicBezTo>
                <a:cubicBezTo>
                  <a:pt x="3895949" y="2671508"/>
                  <a:pt x="3895949" y="2686707"/>
                  <a:pt x="3843936" y="2707194"/>
                </a:cubicBezTo>
                <a:cubicBezTo>
                  <a:pt x="3793938" y="2726690"/>
                  <a:pt x="3738572" y="2733299"/>
                  <a:pt x="3692263" y="2763365"/>
                </a:cubicBezTo>
                <a:cubicBezTo>
                  <a:pt x="3734880" y="2839364"/>
                  <a:pt x="3746960" y="2927586"/>
                  <a:pt x="3834876" y="2964596"/>
                </a:cubicBezTo>
                <a:cubicBezTo>
                  <a:pt x="3848634" y="2970213"/>
                  <a:pt x="3858030" y="2993012"/>
                  <a:pt x="3849307" y="3006229"/>
                </a:cubicBezTo>
                <a:cubicBezTo>
                  <a:pt x="3817428" y="3054139"/>
                  <a:pt x="3863064" y="3145008"/>
                  <a:pt x="3763740" y="3155250"/>
                </a:cubicBezTo>
                <a:cubicBezTo>
                  <a:pt x="3751322" y="3156241"/>
                  <a:pt x="3739912" y="3166155"/>
                  <a:pt x="3749644" y="3179042"/>
                </a:cubicBezTo>
                <a:cubicBezTo>
                  <a:pt x="3783202" y="3223978"/>
                  <a:pt x="3742598" y="3221006"/>
                  <a:pt x="3718104" y="3226623"/>
                </a:cubicBezTo>
                <a:cubicBezTo>
                  <a:pt x="3688572" y="3233560"/>
                  <a:pt x="3655017" y="3213736"/>
                  <a:pt x="3627501" y="3238187"/>
                </a:cubicBezTo>
                <a:cubicBezTo>
                  <a:pt x="3633878" y="3263961"/>
                  <a:pt x="3657701" y="3263631"/>
                  <a:pt x="3674479" y="3271890"/>
                </a:cubicBezTo>
                <a:cubicBezTo>
                  <a:pt x="3723470" y="3295682"/>
                  <a:pt x="3763404" y="3324097"/>
                  <a:pt x="3765753" y="3385888"/>
                </a:cubicBezTo>
                <a:cubicBezTo>
                  <a:pt x="3767428" y="3435782"/>
                  <a:pt x="3772798" y="3479727"/>
                  <a:pt x="3705014" y="3494928"/>
                </a:cubicBezTo>
                <a:cubicBezTo>
                  <a:pt x="3676828" y="3501208"/>
                  <a:pt x="3684884" y="3537222"/>
                  <a:pt x="3700990" y="3555066"/>
                </a:cubicBezTo>
                <a:cubicBezTo>
                  <a:pt x="3729848" y="3586786"/>
                  <a:pt x="3753670" y="3629080"/>
                  <a:pt x="3803335" y="3632054"/>
                </a:cubicBezTo>
                <a:cubicBezTo>
                  <a:pt x="3833535" y="3634035"/>
                  <a:pt x="3856689" y="3647255"/>
                  <a:pt x="3880513" y="3662453"/>
                </a:cubicBezTo>
                <a:cubicBezTo>
                  <a:pt x="3897626" y="3673360"/>
                  <a:pt x="3918095" y="3682610"/>
                  <a:pt x="3916083" y="3706069"/>
                </a:cubicBezTo>
                <a:cubicBezTo>
                  <a:pt x="3914069" y="3728539"/>
                  <a:pt x="3894273" y="3737791"/>
                  <a:pt x="3874137" y="3742416"/>
                </a:cubicBezTo>
                <a:cubicBezTo>
                  <a:pt x="3807024" y="3757285"/>
                  <a:pt x="3743942" y="3779093"/>
                  <a:pt x="3687901" y="3828987"/>
                </a:cubicBezTo>
                <a:cubicBezTo>
                  <a:pt x="3725150" y="3855422"/>
                  <a:pt x="3760718" y="3874586"/>
                  <a:pt x="3788234" y="3901352"/>
                </a:cubicBezTo>
                <a:cubicBezTo>
                  <a:pt x="3854674" y="3966112"/>
                  <a:pt x="3291941" y="4169986"/>
                  <a:pt x="3263755" y="4242681"/>
                </a:cubicBezTo>
                <a:cubicBezTo>
                  <a:pt x="3255030" y="4265149"/>
                  <a:pt x="3225166" y="4288278"/>
                  <a:pt x="3200332" y="4294887"/>
                </a:cubicBezTo>
                <a:cubicBezTo>
                  <a:pt x="3083895" y="4325948"/>
                  <a:pt x="2982893" y="4395668"/>
                  <a:pt x="2863768" y="4421442"/>
                </a:cubicBezTo>
                <a:cubicBezTo>
                  <a:pt x="2751355" y="4445892"/>
                  <a:pt x="2640621" y="4478605"/>
                  <a:pt x="2517472" y="4510985"/>
                </a:cubicBezTo>
                <a:cubicBezTo>
                  <a:pt x="2555222" y="4551627"/>
                  <a:pt x="2607569" y="4569553"/>
                  <a:pt x="2654380" y="4591980"/>
                </a:cubicBezTo>
                <a:lnTo>
                  <a:pt x="2667892" y="4600575"/>
                </a:lnTo>
                <a:lnTo>
                  <a:pt x="0" y="4600575"/>
                </a:lnTo>
                <a:lnTo>
                  <a:pt x="0" y="144733"/>
                </a:lnTo>
                <a:lnTo>
                  <a:pt x="121106" y="102309"/>
                </a:lnTo>
                <a:cubicBezTo>
                  <a:pt x="290510" y="47726"/>
                  <a:pt x="463596" y="8200"/>
                  <a:pt x="644044" y="1014"/>
                </a:cubicBezTo>
                <a:cubicBezTo>
                  <a:pt x="656459" y="538"/>
                  <a:pt x="674830" y="121"/>
                  <a:pt x="698533" y="23"/>
                </a:cubicBezTo>
                <a:close/>
              </a:path>
            </a:pathLst>
          </a:custGeom>
        </p:spPr>
      </p:pic>
      <p:pic>
        <p:nvPicPr>
          <p:cNvPr id="9" name="Picture 8">
            <a:extLst>
              <a:ext uri="{FF2B5EF4-FFF2-40B4-BE49-F238E27FC236}">
                <a16:creationId xmlns:a16="http://schemas.microsoft.com/office/drawing/2014/main" id="{AFAD3F7C-E9A1-4163-86ED-5E0AC02406D5}"/>
              </a:ext>
            </a:extLst>
          </p:cNvPr>
          <p:cNvPicPr>
            <a:picLocks noChangeAspect="1"/>
          </p:cNvPicPr>
          <p:nvPr/>
        </p:nvPicPr>
        <p:blipFill rotWithShape="1">
          <a:blip r:embed="rId3"/>
          <a:srcRect l="24845" r="28046" b="-2"/>
          <a:stretch/>
        </p:blipFill>
        <p:spPr>
          <a:xfrm>
            <a:off x="5314848" y="464683"/>
            <a:ext cx="3241499" cy="3354472"/>
          </a:xfrm>
          <a:custGeom>
            <a:avLst/>
            <a:gdLst/>
            <a:ahLst/>
            <a:cxnLst/>
            <a:rect l="l" t="t" r="r" b="b"/>
            <a:pathLst>
              <a:path w="3359190" h="3476265">
                <a:moveTo>
                  <a:pt x="450539" y="15"/>
                </a:moveTo>
                <a:cubicBezTo>
                  <a:pt x="458434" y="271"/>
                  <a:pt x="466600" y="3856"/>
                  <a:pt x="473999" y="4995"/>
                </a:cubicBezTo>
                <a:cubicBezTo>
                  <a:pt x="637327" y="30493"/>
                  <a:pt x="800653" y="58040"/>
                  <a:pt x="964158" y="82398"/>
                </a:cubicBezTo>
                <a:cubicBezTo>
                  <a:pt x="1117018" y="105163"/>
                  <a:pt x="1270959" y="110398"/>
                  <a:pt x="1424540" y="122237"/>
                </a:cubicBezTo>
                <a:cubicBezTo>
                  <a:pt x="1610425" y="136579"/>
                  <a:pt x="1795950" y="156841"/>
                  <a:pt x="1980752" y="188711"/>
                </a:cubicBezTo>
                <a:cubicBezTo>
                  <a:pt x="2109067" y="211022"/>
                  <a:pt x="2238645" y="226502"/>
                  <a:pt x="2368766" y="208745"/>
                </a:cubicBezTo>
                <a:cubicBezTo>
                  <a:pt x="2375261" y="207834"/>
                  <a:pt x="2382661" y="204876"/>
                  <a:pt x="2388075" y="207834"/>
                </a:cubicBezTo>
                <a:cubicBezTo>
                  <a:pt x="2451242" y="241073"/>
                  <a:pt x="2520180" y="217168"/>
                  <a:pt x="2585691" y="238113"/>
                </a:cubicBezTo>
                <a:cubicBezTo>
                  <a:pt x="2568908" y="318930"/>
                  <a:pt x="2496899" y="312327"/>
                  <a:pt x="2456294" y="368331"/>
                </a:cubicBezTo>
                <a:cubicBezTo>
                  <a:pt x="2522527" y="390639"/>
                  <a:pt x="2582081" y="413178"/>
                  <a:pt x="2642540" y="430023"/>
                </a:cubicBezTo>
                <a:cubicBezTo>
                  <a:pt x="2706608" y="447780"/>
                  <a:pt x="2760929" y="495816"/>
                  <a:pt x="2823551" y="517215"/>
                </a:cubicBezTo>
                <a:cubicBezTo>
                  <a:pt x="2836907" y="521769"/>
                  <a:pt x="2852969" y="537704"/>
                  <a:pt x="2857661" y="553184"/>
                </a:cubicBezTo>
                <a:cubicBezTo>
                  <a:pt x="2872820" y="603269"/>
                  <a:pt x="3175470" y="743732"/>
                  <a:pt x="3139737" y="788350"/>
                </a:cubicBezTo>
                <a:cubicBezTo>
                  <a:pt x="3124939" y="806790"/>
                  <a:pt x="3105809" y="819994"/>
                  <a:pt x="3085776" y="838207"/>
                </a:cubicBezTo>
                <a:cubicBezTo>
                  <a:pt x="3115916" y="872582"/>
                  <a:pt x="3149843" y="887608"/>
                  <a:pt x="3185938" y="897851"/>
                </a:cubicBezTo>
                <a:cubicBezTo>
                  <a:pt x="3196767" y="901039"/>
                  <a:pt x="3207414" y="907413"/>
                  <a:pt x="3208497" y="922894"/>
                </a:cubicBezTo>
                <a:cubicBezTo>
                  <a:pt x="3209580" y="939056"/>
                  <a:pt x="3198571" y="945429"/>
                  <a:pt x="3189367" y="952944"/>
                </a:cubicBezTo>
                <a:cubicBezTo>
                  <a:pt x="3176554" y="963415"/>
                  <a:pt x="3164101" y="972523"/>
                  <a:pt x="3147859" y="973888"/>
                </a:cubicBezTo>
                <a:cubicBezTo>
                  <a:pt x="3121148" y="975937"/>
                  <a:pt x="3108336" y="1005076"/>
                  <a:pt x="3092816" y="1026930"/>
                </a:cubicBezTo>
                <a:cubicBezTo>
                  <a:pt x="3084153" y="1039224"/>
                  <a:pt x="3079821" y="1064037"/>
                  <a:pt x="3094980" y="1068363"/>
                </a:cubicBezTo>
                <a:cubicBezTo>
                  <a:pt x="3131436" y="1078836"/>
                  <a:pt x="3128548" y="1109114"/>
                  <a:pt x="3127647" y="1143489"/>
                </a:cubicBezTo>
                <a:cubicBezTo>
                  <a:pt x="3126383" y="1186061"/>
                  <a:pt x="3104906" y="1205638"/>
                  <a:pt x="3078557" y="1222030"/>
                </a:cubicBezTo>
                <a:cubicBezTo>
                  <a:pt x="3069534" y="1227720"/>
                  <a:pt x="3056721" y="1227493"/>
                  <a:pt x="3053292" y="1245250"/>
                </a:cubicBezTo>
                <a:cubicBezTo>
                  <a:pt x="3068090" y="1262097"/>
                  <a:pt x="3086137" y="1248439"/>
                  <a:pt x="3102020" y="1253218"/>
                </a:cubicBezTo>
                <a:cubicBezTo>
                  <a:pt x="3115193" y="1257088"/>
                  <a:pt x="3137031" y="1255040"/>
                  <a:pt x="3118983" y="1286000"/>
                </a:cubicBezTo>
                <a:cubicBezTo>
                  <a:pt x="3113749" y="1294878"/>
                  <a:pt x="3119885" y="1301709"/>
                  <a:pt x="3126564" y="1302392"/>
                </a:cubicBezTo>
                <a:cubicBezTo>
                  <a:pt x="3179982" y="1309448"/>
                  <a:pt x="3155438" y="1372054"/>
                  <a:pt x="3172584" y="1405063"/>
                </a:cubicBezTo>
                <a:cubicBezTo>
                  <a:pt x="3177275" y="1414169"/>
                  <a:pt x="3172222" y="1429877"/>
                  <a:pt x="3164822" y="1433747"/>
                </a:cubicBezTo>
                <a:cubicBezTo>
                  <a:pt x="3117539" y="1459245"/>
                  <a:pt x="3111043" y="1520028"/>
                  <a:pt x="3088122" y="1572389"/>
                </a:cubicBezTo>
                <a:cubicBezTo>
                  <a:pt x="3113028" y="1593104"/>
                  <a:pt x="3142805" y="1597657"/>
                  <a:pt x="3169695" y="1611089"/>
                </a:cubicBezTo>
                <a:cubicBezTo>
                  <a:pt x="3197669" y="1625204"/>
                  <a:pt x="3197669" y="1635676"/>
                  <a:pt x="3174569" y="1676653"/>
                </a:cubicBezTo>
                <a:cubicBezTo>
                  <a:pt x="3234665" y="1685532"/>
                  <a:pt x="3234665" y="1685532"/>
                  <a:pt x="3216077" y="1749957"/>
                </a:cubicBezTo>
                <a:cubicBezTo>
                  <a:pt x="3266430" y="1755877"/>
                  <a:pt x="3299635" y="1786382"/>
                  <a:pt x="3307395" y="1853085"/>
                </a:cubicBezTo>
                <a:cubicBezTo>
                  <a:pt x="3311185" y="1885411"/>
                  <a:pt x="3333924" y="1900663"/>
                  <a:pt x="3359190" y="1922291"/>
                </a:cubicBezTo>
                <a:cubicBezTo>
                  <a:pt x="3327789" y="1943236"/>
                  <a:pt x="3306492" y="1986945"/>
                  <a:pt x="3269857" y="1940730"/>
                </a:cubicBezTo>
                <a:cubicBezTo>
                  <a:pt x="3256503" y="1923885"/>
                  <a:pt x="3257764" y="1945284"/>
                  <a:pt x="3255961" y="1951430"/>
                </a:cubicBezTo>
                <a:cubicBezTo>
                  <a:pt x="3251630" y="1966455"/>
                  <a:pt x="3260653" y="1976472"/>
                  <a:pt x="3266609" y="1987854"/>
                </a:cubicBezTo>
                <a:cubicBezTo>
                  <a:pt x="3272384" y="1999237"/>
                  <a:pt x="3279243" y="2011302"/>
                  <a:pt x="3280866" y="2024054"/>
                </a:cubicBezTo>
                <a:cubicBezTo>
                  <a:pt x="3281948" y="2032931"/>
                  <a:pt x="3276715" y="2045905"/>
                  <a:pt x="3270940" y="2052509"/>
                </a:cubicBezTo>
                <a:cubicBezTo>
                  <a:pt x="3240620" y="2087340"/>
                  <a:pt x="3258667" y="2165652"/>
                  <a:pt x="3201277" y="2175670"/>
                </a:cubicBezTo>
                <a:cubicBezTo>
                  <a:pt x="3175470" y="2180221"/>
                  <a:pt x="3163018" y="2208906"/>
                  <a:pt x="3144069" y="2224614"/>
                </a:cubicBezTo>
                <a:cubicBezTo>
                  <a:pt x="3078197" y="2279478"/>
                  <a:pt x="3034161" y="2350051"/>
                  <a:pt x="3013769" y="2447031"/>
                </a:cubicBezTo>
                <a:cubicBezTo>
                  <a:pt x="3008175" y="2473894"/>
                  <a:pt x="2986698" y="2495522"/>
                  <a:pt x="2972802" y="2519197"/>
                </a:cubicBezTo>
                <a:cubicBezTo>
                  <a:pt x="2979480" y="2536499"/>
                  <a:pt x="3015935" y="2499164"/>
                  <a:pt x="3003121" y="2544694"/>
                </a:cubicBezTo>
                <a:cubicBezTo>
                  <a:pt x="2993376" y="2578843"/>
                  <a:pt x="2968470" y="2600014"/>
                  <a:pt x="2945008" y="2620276"/>
                </a:cubicBezTo>
                <a:cubicBezTo>
                  <a:pt x="2918299" y="2643268"/>
                  <a:pt x="2888702" y="2661708"/>
                  <a:pt x="2876610" y="2704279"/>
                </a:cubicBezTo>
                <a:cubicBezTo>
                  <a:pt x="2874083" y="2713386"/>
                  <a:pt x="2865963" y="2722947"/>
                  <a:pt x="2858744" y="2726591"/>
                </a:cubicBezTo>
                <a:cubicBezTo>
                  <a:pt x="2482281" y="3475797"/>
                  <a:pt x="1555563" y="3480805"/>
                  <a:pt x="1448724" y="3475568"/>
                </a:cubicBezTo>
                <a:cubicBezTo>
                  <a:pt x="1319326" y="3468966"/>
                  <a:pt x="1196966" y="3422753"/>
                  <a:pt x="1076954" y="3365156"/>
                </a:cubicBezTo>
                <a:cubicBezTo>
                  <a:pt x="1026241" y="3340797"/>
                  <a:pt x="979138" y="3306195"/>
                  <a:pt x="929868" y="3279332"/>
                </a:cubicBezTo>
                <a:cubicBezTo>
                  <a:pt x="861832" y="3242223"/>
                  <a:pt x="809315" y="3171424"/>
                  <a:pt x="741457" y="3141601"/>
                </a:cubicBezTo>
                <a:cubicBezTo>
                  <a:pt x="671616" y="3110867"/>
                  <a:pt x="611879" y="3054638"/>
                  <a:pt x="540052" y="3030734"/>
                </a:cubicBezTo>
                <a:cubicBezTo>
                  <a:pt x="502153" y="3017985"/>
                  <a:pt x="465517" y="2994993"/>
                  <a:pt x="471471" y="2929200"/>
                </a:cubicBezTo>
                <a:cubicBezTo>
                  <a:pt x="473096" y="2910532"/>
                  <a:pt x="463171" y="2895282"/>
                  <a:pt x="447469" y="2900745"/>
                </a:cubicBezTo>
                <a:cubicBezTo>
                  <a:pt x="417513" y="2910989"/>
                  <a:pt x="403977" y="2883898"/>
                  <a:pt x="387373" y="2863636"/>
                </a:cubicBezTo>
                <a:cubicBezTo>
                  <a:pt x="357776" y="2827667"/>
                  <a:pt x="329623" y="2789422"/>
                  <a:pt x="282519" y="2783503"/>
                </a:cubicBezTo>
                <a:cubicBezTo>
                  <a:pt x="291543" y="2755272"/>
                  <a:pt x="306883" y="2759371"/>
                  <a:pt x="320959" y="2765290"/>
                </a:cubicBezTo>
                <a:cubicBezTo>
                  <a:pt x="357956" y="2780772"/>
                  <a:pt x="394592" y="2798300"/>
                  <a:pt x="431588" y="2813781"/>
                </a:cubicBezTo>
                <a:cubicBezTo>
                  <a:pt x="455771" y="2823799"/>
                  <a:pt x="479775" y="2837912"/>
                  <a:pt x="512079" y="2826755"/>
                </a:cubicBezTo>
                <a:cubicBezTo>
                  <a:pt x="484286" y="2769843"/>
                  <a:pt x="437003" y="2759598"/>
                  <a:pt x="398743" y="2742071"/>
                </a:cubicBezTo>
                <a:cubicBezTo>
                  <a:pt x="350919" y="2719988"/>
                  <a:pt x="322765" y="2678326"/>
                  <a:pt x="289016" y="2631885"/>
                </a:cubicBezTo>
                <a:cubicBezTo>
                  <a:pt x="324209" y="2620730"/>
                  <a:pt x="346045" y="2654879"/>
                  <a:pt x="373657" y="2653056"/>
                </a:cubicBezTo>
                <a:cubicBezTo>
                  <a:pt x="375101" y="2647140"/>
                  <a:pt x="377627" y="2638488"/>
                  <a:pt x="377267" y="2638259"/>
                </a:cubicBezTo>
                <a:cubicBezTo>
                  <a:pt x="332149" y="2612763"/>
                  <a:pt x="311034" y="2564956"/>
                  <a:pt x="303995" y="2507131"/>
                </a:cubicBezTo>
                <a:cubicBezTo>
                  <a:pt x="300386" y="2477310"/>
                  <a:pt x="283963" y="2467976"/>
                  <a:pt x="267720" y="2454316"/>
                </a:cubicBezTo>
                <a:cubicBezTo>
                  <a:pt x="211053" y="2405826"/>
                  <a:pt x="151137" y="2361890"/>
                  <a:pt x="104574" y="2295188"/>
                </a:cubicBezTo>
                <a:cubicBezTo>
                  <a:pt x="158355" y="2304066"/>
                  <a:pt x="201487" y="2347547"/>
                  <a:pt x="259420" y="2366215"/>
                </a:cubicBezTo>
                <a:cubicBezTo>
                  <a:pt x="213400" y="2292910"/>
                  <a:pt x="153843" y="2255803"/>
                  <a:pt x="99521" y="2211409"/>
                </a:cubicBezTo>
                <a:cubicBezTo>
                  <a:pt x="74797" y="2191149"/>
                  <a:pt x="51878" y="2165197"/>
                  <a:pt x="21920" y="2154269"/>
                </a:cubicBezTo>
                <a:cubicBezTo>
                  <a:pt x="11271" y="2150400"/>
                  <a:pt x="-6235" y="2142204"/>
                  <a:pt x="2248" y="2120577"/>
                </a:cubicBezTo>
                <a:cubicBezTo>
                  <a:pt x="9466" y="2102593"/>
                  <a:pt x="23723" y="2108055"/>
                  <a:pt x="36718" y="2113292"/>
                </a:cubicBezTo>
                <a:cubicBezTo>
                  <a:pt x="67939" y="2126269"/>
                  <a:pt x="100244" y="2126495"/>
                  <a:pt x="142474" y="2126269"/>
                </a:cubicBezTo>
                <a:cubicBezTo>
                  <a:pt x="107102" y="2066851"/>
                  <a:pt x="42311" y="2084608"/>
                  <a:pt x="11993" y="2022231"/>
                </a:cubicBezTo>
                <a:cubicBezTo>
                  <a:pt x="49892" y="2011302"/>
                  <a:pt x="79128" y="2033841"/>
                  <a:pt x="109809" y="2038166"/>
                </a:cubicBezTo>
                <a:cubicBezTo>
                  <a:pt x="137600" y="2042036"/>
                  <a:pt x="144459" y="2031565"/>
                  <a:pt x="137962" y="1997188"/>
                </a:cubicBezTo>
                <a:cubicBezTo>
                  <a:pt x="127856" y="1943690"/>
                  <a:pt x="143015" y="1916371"/>
                  <a:pt x="183441" y="1930941"/>
                </a:cubicBezTo>
                <a:cubicBezTo>
                  <a:pt x="220978" y="1944601"/>
                  <a:pt x="224948" y="1924568"/>
                  <a:pt x="214842" y="1894062"/>
                </a:cubicBezTo>
                <a:cubicBezTo>
                  <a:pt x="200405" y="1849671"/>
                  <a:pt x="216827" y="1815295"/>
                  <a:pt x="228017" y="1777960"/>
                </a:cubicBezTo>
                <a:cubicBezTo>
                  <a:pt x="245162" y="1721045"/>
                  <a:pt x="237944" y="1693272"/>
                  <a:pt x="200946" y="1650929"/>
                </a:cubicBezTo>
                <a:cubicBezTo>
                  <a:pt x="180193" y="1627251"/>
                  <a:pt x="157815" y="1607219"/>
                  <a:pt x="127675" y="1586731"/>
                </a:cubicBezTo>
                <a:cubicBezTo>
                  <a:pt x="197157" y="1575576"/>
                  <a:pt x="124246" y="1538013"/>
                  <a:pt x="148791" y="1514564"/>
                </a:cubicBezTo>
                <a:cubicBezTo>
                  <a:pt x="197878" y="1505003"/>
                  <a:pt x="237944" y="1579673"/>
                  <a:pt x="304718" y="1558274"/>
                </a:cubicBezTo>
                <a:cubicBezTo>
                  <a:pt x="222243" y="1493618"/>
                  <a:pt x="131104" y="1472448"/>
                  <a:pt x="71369" y="1386396"/>
                </a:cubicBezTo>
                <a:cubicBezTo>
                  <a:pt x="85084" y="1366817"/>
                  <a:pt x="98799" y="1385029"/>
                  <a:pt x="110530" y="1377745"/>
                </a:cubicBezTo>
                <a:cubicBezTo>
                  <a:pt x="110169" y="1373192"/>
                  <a:pt x="111073" y="1366361"/>
                  <a:pt x="108906" y="1364313"/>
                </a:cubicBezTo>
                <a:cubicBezTo>
                  <a:pt x="64330" y="1317416"/>
                  <a:pt x="63607" y="1316279"/>
                  <a:pt x="111433" y="1281675"/>
                </a:cubicBezTo>
                <a:cubicBezTo>
                  <a:pt x="128217" y="1269609"/>
                  <a:pt x="126772" y="1258909"/>
                  <a:pt x="117930" y="1243657"/>
                </a:cubicBezTo>
                <a:cubicBezTo>
                  <a:pt x="111612" y="1232957"/>
                  <a:pt x="104033" y="1223395"/>
                  <a:pt x="107643" y="1199947"/>
                </a:cubicBezTo>
                <a:cubicBezTo>
                  <a:pt x="133810" y="1229998"/>
                  <a:pt x="260321" y="1220208"/>
                  <a:pt x="282700" y="1217021"/>
                </a:cubicBezTo>
                <a:cubicBezTo>
                  <a:pt x="307786" y="1213607"/>
                  <a:pt x="332510" y="1199037"/>
                  <a:pt x="358858" y="1207003"/>
                </a:cubicBezTo>
                <a:cubicBezTo>
                  <a:pt x="379973" y="1213381"/>
                  <a:pt x="477788" y="1275073"/>
                  <a:pt x="491685" y="1204273"/>
                </a:cubicBezTo>
                <a:cubicBezTo>
                  <a:pt x="492408" y="1200857"/>
                  <a:pt x="531930" y="1208826"/>
                  <a:pt x="553226" y="1212696"/>
                </a:cubicBezTo>
                <a:cubicBezTo>
                  <a:pt x="571995" y="1215883"/>
                  <a:pt x="593110" y="1229998"/>
                  <a:pt x="605743" y="1201769"/>
                </a:cubicBezTo>
                <a:cubicBezTo>
                  <a:pt x="613143" y="1185150"/>
                  <a:pt x="582643" y="1153051"/>
                  <a:pt x="555391" y="1150320"/>
                </a:cubicBezTo>
                <a:cubicBezTo>
                  <a:pt x="531749" y="1147814"/>
                  <a:pt x="507025" y="1144172"/>
                  <a:pt x="484466" y="1151001"/>
                </a:cubicBezTo>
                <a:cubicBezTo>
                  <a:pt x="456674" y="1159198"/>
                  <a:pt x="441696" y="1145994"/>
                  <a:pt x="433934" y="1117538"/>
                </a:cubicBezTo>
                <a:cubicBezTo>
                  <a:pt x="425273" y="1086122"/>
                  <a:pt x="408668" y="1071550"/>
                  <a:pt x="385749" y="1056980"/>
                </a:cubicBezTo>
                <a:cubicBezTo>
                  <a:pt x="330163" y="1021696"/>
                  <a:pt x="276744" y="980946"/>
                  <a:pt x="215745" y="960456"/>
                </a:cubicBezTo>
                <a:cubicBezTo>
                  <a:pt x="203653" y="956358"/>
                  <a:pt x="190298" y="950894"/>
                  <a:pt x="184704" y="923805"/>
                </a:cubicBezTo>
                <a:cubicBezTo>
                  <a:pt x="349836" y="964326"/>
                  <a:pt x="500349" y="1069958"/>
                  <a:pt x="670713" y="1063811"/>
                </a:cubicBezTo>
                <a:cubicBezTo>
                  <a:pt x="624151" y="1030346"/>
                  <a:pt x="570192" y="1028524"/>
                  <a:pt x="520561" y="1005076"/>
                </a:cubicBezTo>
                <a:cubicBezTo>
                  <a:pt x="555753" y="987546"/>
                  <a:pt x="588779" y="1005759"/>
                  <a:pt x="622167" y="1015777"/>
                </a:cubicBezTo>
                <a:cubicBezTo>
                  <a:pt x="650140" y="1023970"/>
                  <a:pt x="675405" y="1025337"/>
                  <a:pt x="678473" y="976393"/>
                </a:cubicBezTo>
                <a:cubicBezTo>
                  <a:pt x="677389" y="973205"/>
                  <a:pt x="677570" y="969107"/>
                  <a:pt x="677751" y="965238"/>
                </a:cubicBezTo>
                <a:cubicBezTo>
                  <a:pt x="668365" y="944976"/>
                  <a:pt x="653749" y="934504"/>
                  <a:pt x="636423" y="928584"/>
                </a:cubicBezTo>
                <a:cubicBezTo>
                  <a:pt x="625955" y="924942"/>
                  <a:pt x="612060" y="919478"/>
                  <a:pt x="612239" y="904909"/>
                </a:cubicBezTo>
                <a:cubicBezTo>
                  <a:pt x="612781" y="850955"/>
                  <a:pt x="579394" y="835246"/>
                  <a:pt x="546007" y="819539"/>
                </a:cubicBezTo>
                <a:cubicBezTo>
                  <a:pt x="564596" y="792676"/>
                  <a:pt x="579213" y="812481"/>
                  <a:pt x="593290" y="810433"/>
                </a:cubicBezTo>
                <a:cubicBezTo>
                  <a:pt x="602495" y="809067"/>
                  <a:pt x="610796" y="806563"/>
                  <a:pt x="610796" y="792676"/>
                </a:cubicBezTo>
                <a:cubicBezTo>
                  <a:pt x="610977" y="781065"/>
                  <a:pt x="606645" y="767861"/>
                  <a:pt x="597622" y="767635"/>
                </a:cubicBezTo>
                <a:cubicBezTo>
                  <a:pt x="541135" y="765585"/>
                  <a:pt x="509913" y="690914"/>
                  <a:pt x="451260" y="690687"/>
                </a:cubicBezTo>
                <a:cubicBezTo>
                  <a:pt x="416248" y="690687"/>
                  <a:pt x="469488" y="648571"/>
                  <a:pt x="439891" y="631042"/>
                </a:cubicBezTo>
                <a:cubicBezTo>
                  <a:pt x="433393" y="627171"/>
                  <a:pt x="456855" y="621254"/>
                  <a:pt x="467323" y="622164"/>
                </a:cubicBezTo>
                <a:cubicBezTo>
                  <a:pt x="477609" y="623074"/>
                  <a:pt x="486813" y="634229"/>
                  <a:pt x="499265" y="626261"/>
                </a:cubicBezTo>
                <a:cubicBezTo>
                  <a:pt x="506123" y="597806"/>
                  <a:pt x="488438" y="587332"/>
                  <a:pt x="473818" y="579365"/>
                </a:cubicBezTo>
                <a:cubicBezTo>
                  <a:pt x="440070" y="560925"/>
                  <a:pt x="407224" y="538615"/>
                  <a:pt x="370228" y="532013"/>
                </a:cubicBezTo>
                <a:cubicBezTo>
                  <a:pt x="357055" y="529737"/>
                  <a:pt x="389177" y="499231"/>
                  <a:pt x="395494" y="488532"/>
                </a:cubicBezTo>
                <a:cubicBezTo>
                  <a:pt x="376883" y="474474"/>
                  <a:pt x="357801" y="462263"/>
                  <a:pt x="338331" y="451478"/>
                </a:cubicBezTo>
                <a:lnTo>
                  <a:pt x="331729" y="448316"/>
                </a:lnTo>
                <a:lnTo>
                  <a:pt x="333477" y="428106"/>
                </a:lnTo>
                <a:cubicBezTo>
                  <a:pt x="333477" y="428106"/>
                  <a:pt x="322127" y="376930"/>
                  <a:pt x="314427" y="351906"/>
                </a:cubicBezTo>
                <a:lnTo>
                  <a:pt x="296726" y="307655"/>
                </a:lnTo>
                <a:lnTo>
                  <a:pt x="312139" y="309596"/>
                </a:lnTo>
                <a:cubicBezTo>
                  <a:pt x="327682" y="313807"/>
                  <a:pt x="343879" y="321889"/>
                  <a:pt x="357956" y="329174"/>
                </a:cubicBezTo>
                <a:cubicBezTo>
                  <a:pt x="381237" y="341238"/>
                  <a:pt x="403435" y="344425"/>
                  <a:pt x="434297" y="329174"/>
                </a:cubicBezTo>
                <a:cubicBezTo>
                  <a:pt x="406324" y="319841"/>
                  <a:pt x="384846" y="311645"/>
                  <a:pt x="362829" y="305953"/>
                </a:cubicBezTo>
                <a:cubicBezTo>
                  <a:pt x="345323" y="301400"/>
                  <a:pt x="387012" y="282960"/>
                  <a:pt x="408307" y="285237"/>
                </a:cubicBezTo>
                <a:cubicBezTo>
                  <a:pt x="438085" y="288423"/>
                  <a:pt x="421302" y="276586"/>
                  <a:pt x="416248" y="260195"/>
                </a:cubicBezTo>
                <a:cubicBezTo>
                  <a:pt x="410835" y="242665"/>
                  <a:pt x="426897" y="237203"/>
                  <a:pt x="437003" y="240844"/>
                </a:cubicBezTo>
                <a:cubicBezTo>
                  <a:pt x="475803" y="255187"/>
                  <a:pt x="514425" y="229917"/>
                  <a:pt x="554491" y="250407"/>
                </a:cubicBezTo>
                <a:cubicBezTo>
                  <a:pt x="544384" y="199867"/>
                  <a:pt x="522546" y="177784"/>
                  <a:pt x="476887" y="170726"/>
                </a:cubicBezTo>
                <a:cubicBezTo>
                  <a:pt x="459741" y="167996"/>
                  <a:pt x="441876" y="172093"/>
                  <a:pt x="427076" y="157522"/>
                </a:cubicBezTo>
                <a:cubicBezTo>
                  <a:pt x="418594" y="149101"/>
                  <a:pt x="409030" y="139084"/>
                  <a:pt x="415707" y="123603"/>
                </a:cubicBezTo>
                <a:cubicBezTo>
                  <a:pt x="420400" y="112674"/>
                  <a:pt x="430506" y="112674"/>
                  <a:pt x="438808" y="116318"/>
                </a:cubicBezTo>
                <a:cubicBezTo>
                  <a:pt x="475984" y="132483"/>
                  <a:pt x="514786" y="138400"/>
                  <a:pt x="553586" y="144320"/>
                </a:cubicBezTo>
                <a:cubicBezTo>
                  <a:pt x="559543" y="145230"/>
                  <a:pt x="566220" y="148191"/>
                  <a:pt x="572898" y="133164"/>
                </a:cubicBezTo>
                <a:cubicBezTo>
                  <a:pt x="500349" y="108805"/>
                  <a:pt x="431408" y="74202"/>
                  <a:pt x="356874" y="60770"/>
                </a:cubicBezTo>
                <a:cubicBezTo>
                  <a:pt x="357956" y="54397"/>
                  <a:pt x="359038" y="48022"/>
                  <a:pt x="360122" y="41649"/>
                </a:cubicBezTo>
                <a:cubicBezTo>
                  <a:pt x="418413" y="50753"/>
                  <a:pt x="476707" y="59859"/>
                  <a:pt x="550338" y="71243"/>
                </a:cubicBezTo>
                <a:cubicBezTo>
                  <a:pt x="505041" y="35045"/>
                  <a:pt x="462269" y="47111"/>
                  <a:pt x="428701" y="15013"/>
                </a:cubicBezTo>
                <a:cubicBezTo>
                  <a:pt x="435018" y="2833"/>
                  <a:pt x="442643" y="-241"/>
                  <a:pt x="450539" y="15"/>
                </a:cubicBezTo>
                <a:close/>
              </a:path>
            </a:pathLst>
          </a:custGeom>
        </p:spPr>
      </p:pic>
      <p:sp>
        <p:nvSpPr>
          <p:cNvPr id="2" name="Title 1">
            <a:extLst>
              <a:ext uri="{FF2B5EF4-FFF2-40B4-BE49-F238E27FC236}">
                <a16:creationId xmlns:a16="http://schemas.microsoft.com/office/drawing/2014/main" id="{C1687981-C4AB-4EC5-9A18-564CF1BFEF5F}"/>
              </a:ext>
            </a:extLst>
          </p:cNvPr>
          <p:cNvSpPr>
            <a:spLocks noGrp="1"/>
          </p:cNvSpPr>
          <p:nvPr>
            <p:ph type="title"/>
          </p:nvPr>
        </p:nvSpPr>
        <p:spPr>
          <a:xfrm>
            <a:off x="4498850" y="3819157"/>
            <a:ext cx="6864412" cy="1131215"/>
          </a:xfrm>
        </p:spPr>
        <p:txBody>
          <a:bodyPr vert="horz" lIns="91440" tIns="45720" rIns="91440" bIns="45720" rtlCol="0" anchor="b">
            <a:normAutofit/>
          </a:bodyPr>
          <a:lstStyle/>
          <a:p>
            <a:pPr algn="ctr"/>
            <a:r>
              <a:rPr lang="en-US" b="1" kern="1200" dirty="0">
                <a:solidFill>
                  <a:srgbClr val="002060"/>
                </a:solidFill>
                <a:latin typeface="Calibri" panose="020F0502020204030204" pitchFamily="34" charset="0"/>
                <a:cs typeface="Calibri" panose="020F0502020204030204" pitchFamily="34" charset="0"/>
              </a:rPr>
              <a:t>Mission</a:t>
            </a:r>
            <a:endParaRPr lang="en-US" b="1" i="1" kern="1200" dirty="0">
              <a:solidFill>
                <a:srgbClr val="002060"/>
              </a:solidFill>
              <a:latin typeface="Calibri" panose="020F0502020204030204" pitchFamily="34" charset="0"/>
              <a:cs typeface="Calibri" panose="020F0502020204030204" pitchFamily="34" charset="0"/>
            </a:endParaRPr>
          </a:p>
        </p:txBody>
      </p:sp>
      <p:pic>
        <p:nvPicPr>
          <p:cNvPr id="11" name="Picture 10">
            <a:extLst>
              <a:ext uri="{FF2B5EF4-FFF2-40B4-BE49-F238E27FC236}">
                <a16:creationId xmlns:a16="http://schemas.microsoft.com/office/drawing/2014/main" id="{EABB92F7-567F-411B-8420-D64419FC030D}"/>
              </a:ext>
            </a:extLst>
          </p:cNvPr>
          <p:cNvPicPr>
            <a:picLocks noChangeAspect="1"/>
          </p:cNvPicPr>
          <p:nvPr/>
        </p:nvPicPr>
        <p:blipFill rotWithShape="1">
          <a:blip r:embed="rId4"/>
          <a:srcRect t="8836" r="-2" b="14587"/>
          <a:stretch/>
        </p:blipFill>
        <p:spPr>
          <a:xfrm>
            <a:off x="480177" y="3"/>
            <a:ext cx="4980517" cy="2440831"/>
          </a:xfrm>
          <a:custGeom>
            <a:avLst/>
            <a:gdLst/>
            <a:ahLst/>
            <a:cxnLst/>
            <a:rect l="l" t="t" r="r" b="b"/>
            <a:pathLst>
              <a:path w="4980517" h="2440831">
                <a:moveTo>
                  <a:pt x="287929" y="0"/>
                </a:moveTo>
                <a:lnTo>
                  <a:pt x="4817890" y="0"/>
                </a:lnTo>
                <a:lnTo>
                  <a:pt x="4816841" y="3177"/>
                </a:lnTo>
                <a:cubicBezTo>
                  <a:pt x="4816707" y="6109"/>
                  <a:pt x="4816908" y="9403"/>
                  <a:pt x="4816641" y="12038"/>
                </a:cubicBezTo>
                <a:cubicBezTo>
                  <a:pt x="4834033" y="20468"/>
                  <a:pt x="4854369" y="-611"/>
                  <a:pt x="4874703" y="22050"/>
                </a:cubicBezTo>
                <a:cubicBezTo>
                  <a:pt x="4786137" y="121645"/>
                  <a:pt x="4651010" y="146147"/>
                  <a:pt x="4528727" y="220979"/>
                </a:cubicBezTo>
                <a:cubicBezTo>
                  <a:pt x="4627731" y="245745"/>
                  <a:pt x="4687133" y="159323"/>
                  <a:pt x="4759914" y="170389"/>
                </a:cubicBezTo>
                <a:cubicBezTo>
                  <a:pt x="4796305" y="197528"/>
                  <a:pt x="4688204" y="241003"/>
                  <a:pt x="4791221" y="253914"/>
                </a:cubicBezTo>
                <a:cubicBezTo>
                  <a:pt x="4746534" y="277627"/>
                  <a:pt x="4713355" y="300811"/>
                  <a:pt x="4682585" y="328215"/>
                </a:cubicBezTo>
                <a:cubicBezTo>
                  <a:pt x="4627731" y="377223"/>
                  <a:pt x="4617028" y="409367"/>
                  <a:pt x="4642449" y="475239"/>
                </a:cubicBezTo>
                <a:cubicBezTo>
                  <a:pt x="4659039" y="518450"/>
                  <a:pt x="4683387" y="558237"/>
                  <a:pt x="4661983" y="609614"/>
                </a:cubicBezTo>
                <a:cubicBezTo>
                  <a:pt x="4646998" y="644922"/>
                  <a:pt x="4652885" y="668107"/>
                  <a:pt x="4708539" y="652298"/>
                </a:cubicBezTo>
                <a:cubicBezTo>
                  <a:pt x="4768476" y="635435"/>
                  <a:pt x="4790952" y="667053"/>
                  <a:pt x="4775969" y="728971"/>
                </a:cubicBezTo>
                <a:cubicBezTo>
                  <a:pt x="4766336" y="768758"/>
                  <a:pt x="4776506" y="780877"/>
                  <a:pt x="4817710" y="776398"/>
                </a:cubicBezTo>
                <a:cubicBezTo>
                  <a:pt x="4863199" y="771392"/>
                  <a:pt x="4906546" y="745306"/>
                  <a:pt x="4962737" y="757955"/>
                </a:cubicBezTo>
                <a:cubicBezTo>
                  <a:pt x="4917786" y="830149"/>
                  <a:pt x="4821724" y="809597"/>
                  <a:pt x="4769279" y="878367"/>
                </a:cubicBezTo>
                <a:cubicBezTo>
                  <a:pt x="4831892" y="878629"/>
                  <a:pt x="4879788" y="878367"/>
                  <a:pt x="4926079" y="863347"/>
                </a:cubicBezTo>
                <a:cubicBezTo>
                  <a:pt x="4945346" y="857286"/>
                  <a:pt x="4966484" y="850965"/>
                  <a:pt x="4977186" y="871779"/>
                </a:cubicBezTo>
                <a:cubicBezTo>
                  <a:pt x="4989762" y="896809"/>
                  <a:pt x="4963808" y="906295"/>
                  <a:pt x="4948019" y="910774"/>
                </a:cubicBezTo>
                <a:cubicBezTo>
                  <a:pt x="4903602" y="923421"/>
                  <a:pt x="4869621" y="953458"/>
                  <a:pt x="4832963" y="976907"/>
                </a:cubicBezTo>
                <a:cubicBezTo>
                  <a:pt x="4752423" y="1028288"/>
                  <a:pt x="4664121" y="1071235"/>
                  <a:pt x="4595889" y="1156077"/>
                </a:cubicBezTo>
                <a:cubicBezTo>
                  <a:pt x="4681783" y="1134471"/>
                  <a:pt x="4745733" y="1084147"/>
                  <a:pt x="4825471" y="1073871"/>
                </a:cubicBezTo>
                <a:cubicBezTo>
                  <a:pt x="4756436" y="1151071"/>
                  <a:pt x="4667600" y="1201922"/>
                  <a:pt x="4583583" y="1258044"/>
                </a:cubicBezTo>
                <a:cubicBezTo>
                  <a:pt x="4559500" y="1273853"/>
                  <a:pt x="4535151" y="1284656"/>
                  <a:pt x="4529799" y="1319171"/>
                </a:cubicBezTo>
                <a:cubicBezTo>
                  <a:pt x="4519362" y="1386097"/>
                  <a:pt x="4488056" y="1441427"/>
                  <a:pt x="4421163" y="1470936"/>
                </a:cubicBezTo>
                <a:cubicBezTo>
                  <a:pt x="4420628" y="1471202"/>
                  <a:pt x="4424373" y="1481215"/>
                  <a:pt x="4426515" y="1488062"/>
                </a:cubicBezTo>
                <a:cubicBezTo>
                  <a:pt x="4467453" y="1490172"/>
                  <a:pt x="4499829" y="1450649"/>
                  <a:pt x="4552008" y="1463559"/>
                </a:cubicBezTo>
                <a:cubicBezTo>
                  <a:pt x="4501970" y="1517309"/>
                  <a:pt x="4460227" y="1565528"/>
                  <a:pt x="4389321" y="1591086"/>
                </a:cubicBezTo>
                <a:cubicBezTo>
                  <a:pt x="4332594" y="1611373"/>
                  <a:pt x="4262490" y="1623230"/>
                  <a:pt x="4221282" y="1689099"/>
                </a:cubicBezTo>
                <a:cubicBezTo>
                  <a:pt x="4269178" y="1702012"/>
                  <a:pt x="4304768" y="1685677"/>
                  <a:pt x="4340623" y="1674082"/>
                </a:cubicBezTo>
                <a:cubicBezTo>
                  <a:pt x="4395475" y="1656165"/>
                  <a:pt x="4449794" y="1635878"/>
                  <a:pt x="4504647" y="1617960"/>
                </a:cubicBezTo>
                <a:cubicBezTo>
                  <a:pt x="4525518" y="1611110"/>
                  <a:pt x="4548262" y="1606365"/>
                  <a:pt x="4561640" y="1639039"/>
                </a:cubicBezTo>
                <a:cubicBezTo>
                  <a:pt x="4491801" y="1645890"/>
                  <a:pt x="4450060" y="1690154"/>
                  <a:pt x="4406179" y="1731784"/>
                </a:cubicBezTo>
                <a:cubicBezTo>
                  <a:pt x="4381561" y="1755234"/>
                  <a:pt x="4361492" y="1786589"/>
                  <a:pt x="4317076" y="1774733"/>
                </a:cubicBezTo>
                <a:cubicBezTo>
                  <a:pt x="4293796" y="1768410"/>
                  <a:pt x="4279080" y="1786061"/>
                  <a:pt x="4281490" y="1807667"/>
                </a:cubicBezTo>
                <a:cubicBezTo>
                  <a:pt x="4290317" y="1883815"/>
                  <a:pt x="4236000" y="1910425"/>
                  <a:pt x="4179809" y="1925180"/>
                </a:cubicBezTo>
                <a:cubicBezTo>
                  <a:pt x="4073313" y="1952846"/>
                  <a:pt x="3984744" y="2017925"/>
                  <a:pt x="3881194" y="2053496"/>
                </a:cubicBezTo>
                <a:cubicBezTo>
                  <a:pt x="3780584" y="2088012"/>
                  <a:pt x="3702720" y="2169955"/>
                  <a:pt x="3601845" y="2212904"/>
                </a:cubicBezTo>
                <a:cubicBezTo>
                  <a:pt x="3528795" y="2243995"/>
                  <a:pt x="3458958" y="2284043"/>
                  <a:pt x="3383767" y="2312235"/>
                </a:cubicBezTo>
                <a:cubicBezTo>
                  <a:pt x="3205831" y="2378897"/>
                  <a:pt x="3024414" y="2432384"/>
                  <a:pt x="2832561" y="2440024"/>
                </a:cubicBezTo>
                <a:cubicBezTo>
                  <a:pt x="2674156" y="2446085"/>
                  <a:pt x="1300154" y="2440289"/>
                  <a:pt x="741989" y="1573170"/>
                </a:cubicBezTo>
                <a:cubicBezTo>
                  <a:pt x="731286" y="1568953"/>
                  <a:pt x="719246" y="1557887"/>
                  <a:pt x="715500" y="1547347"/>
                </a:cubicBezTo>
                <a:cubicBezTo>
                  <a:pt x="697572" y="1498075"/>
                  <a:pt x="653689" y="1476733"/>
                  <a:pt x="614088" y="1450123"/>
                </a:cubicBezTo>
                <a:cubicBezTo>
                  <a:pt x="579303" y="1426672"/>
                  <a:pt x="542376" y="1402169"/>
                  <a:pt x="527927" y="1362645"/>
                </a:cubicBezTo>
                <a:cubicBezTo>
                  <a:pt x="508929" y="1309949"/>
                  <a:pt x="562979" y="1353160"/>
                  <a:pt x="572881" y="1333136"/>
                </a:cubicBezTo>
                <a:cubicBezTo>
                  <a:pt x="552277" y="1305735"/>
                  <a:pt x="520434" y="1280703"/>
                  <a:pt x="512140" y="1249612"/>
                </a:cubicBezTo>
                <a:cubicBezTo>
                  <a:pt x="481905" y="1137368"/>
                  <a:pt x="416616" y="1055689"/>
                  <a:pt x="318951" y="992190"/>
                </a:cubicBezTo>
                <a:cubicBezTo>
                  <a:pt x="290855" y="974010"/>
                  <a:pt x="272393" y="940811"/>
                  <a:pt x="234131" y="935543"/>
                </a:cubicBezTo>
                <a:cubicBezTo>
                  <a:pt x="149040" y="923949"/>
                  <a:pt x="175798" y="833311"/>
                  <a:pt x="130844" y="792998"/>
                </a:cubicBezTo>
                <a:cubicBezTo>
                  <a:pt x="122282" y="785355"/>
                  <a:pt x="114523" y="770339"/>
                  <a:pt x="116127" y="760064"/>
                </a:cubicBezTo>
                <a:cubicBezTo>
                  <a:pt x="118534" y="745306"/>
                  <a:pt x="128704" y="731343"/>
                  <a:pt x="137266" y="718168"/>
                </a:cubicBezTo>
                <a:cubicBezTo>
                  <a:pt x="146097" y="704995"/>
                  <a:pt x="159474" y="693400"/>
                  <a:pt x="153053" y="676011"/>
                </a:cubicBezTo>
                <a:cubicBezTo>
                  <a:pt x="150380" y="668898"/>
                  <a:pt x="152250" y="644130"/>
                  <a:pt x="132450" y="663627"/>
                </a:cubicBezTo>
                <a:cubicBezTo>
                  <a:pt x="78133" y="717115"/>
                  <a:pt x="46557" y="666528"/>
                  <a:pt x="0" y="642286"/>
                </a:cubicBezTo>
                <a:cubicBezTo>
                  <a:pt x="37460" y="617254"/>
                  <a:pt x="71175" y="599602"/>
                  <a:pt x="76795" y="562188"/>
                </a:cubicBezTo>
                <a:cubicBezTo>
                  <a:pt x="88300" y="484987"/>
                  <a:pt x="137532" y="449681"/>
                  <a:pt x="212187" y="442830"/>
                </a:cubicBezTo>
                <a:cubicBezTo>
                  <a:pt x="184627" y="368265"/>
                  <a:pt x="184627" y="368265"/>
                  <a:pt x="273730" y="357988"/>
                </a:cubicBezTo>
                <a:cubicBezTo>
                  <a:pt x="239480" y="310562"/>
                  <a:pt x="239480" y="298442"/>
                  <a:pt x="280956" y="282106"/>
                </a:cubicBezTo>
                <a:cubicBezTo>
                  <a:pt x="320824" y="266560"/>
                  <a:pt x="364973" y="261290"/>
                  <a:pt x="401900" y="237315"/>
                </a:cubicBezTo>
                <a:cubicBezTo>
                  <a:pt x="367917" y="176713"/>
                  <a:pt x="358285" y="106364"/>
                  <a:pt x="288180" y="76852"/>
                </a:cubicBezTo>
                <a:cubicBezTo>
                  <a:pt x="277209" y="72374"/>
                  <a:pt x="269717" y="54193"/>
                  <a:pt x="276673" y="43654"/>
                </a:cubicBezTo>
                <a:cubicBezTo>
                  <a:pt x="283028" y="34103"/>
                  <a:pt x="285520" y="22412"/>
                  <a:pt x="286921" y="10118"/>
                </a:cubicBezTo>
                <a:close/>
              </a:path>
            </a:pathLst>
          </a:custGeom>
        </p:spPr>
      </p:pic>
      <p:pic>
        <p:nvPicPr>
          <p:cNvPr id="6" name="Picture 5">
            <a:extLst>
              <a:ext uri="{FF2B5EF4-FFF2-40B4-BE49-F238E27FC236}">
                <a16:creationId xmlns:a16="http://schemas.microsoft.com/office/drawing/2014/main" id="{93610E99-21C9-4CDA-BA42-F7BE1A8839AA}"/>
              </a:ext>
            </a:extLst>
          </p:cNvPr>
          <p:cNvPicPr>
            <a:picLocks noChangeAspect="1"/>
          </p:cNvPicPr>
          <p:nvPr/>
        </p:nvPicPr>
        <p:blipFill rotWithShape="1">
          <a:blip r:embed="rId5"/>
          <a:srcRect l="12444" t="721" r="15205" b="2154"/>
          <a:stretch/>
        </p:blipFill>
        <p:spPr>
          <a:xfrm>
            <a:off x="8556350" y="10"/>
            <a:ext cx="3635653" cy="3660317"/>
          </a:xfrm>
          <a:custGeom>
            <a:avLst/>
            <a:gdLst/>
            <a:ahLst/>
            <a:cxnLst/>
            <a:rect l="l" t="t" r="r" b="b"/>
            <a:pathLst>
              <a:path w="3635653" h="3660327">
                <a:moveTo>
                  <a:pt x="402121" y="0"/>
                </a:moveTo>
                <a:lnTo>
                  <a:pt x="3635653" y="0"/>
                </a:lnTo>
                <a:lnTo>
                  <a:pt x="3635653" y="3605403"/>
                </a:lnTo>
                <a:lnTo>
                  <a:pt x="3616543" y="3610878"/>
                </a:lnTo>
                <a:cubicBezTo>
                  <a:pt x="3510165" y="3637200"/>
                  <a:pt x="3401766" y="3654952"/>
                  <a:pt x="3290337" y="3659389"/>
                </a:cubicBezTo>
                <a:cubicBezTo>
                  <a:pt x="3106332" y="3666430"/>
                  <a:pt x="1510274" y="3659697"/>
                  <a:pt x="861903" y="2652440"/>
                </a:cubicBezTo>
                <a:cubicBezTo>
                  <a:pt x="849470" y="2647542"/>
                  <a:pt x="835485" y="2634687"/>
                  <a:pt x="831133" y="2622444"/>
                </a:cubicBezTo>
                <a:cubicBezTo>
                  <a:pt x="810307" y="2565210"/>
                  <a:pt x="759333" y="2540419"/>
                  <a:pt x="713332" y="2509507"/>
                </a:cubicBezTo>
                <a:cubicBezTo>
                  <a:pt x="672925" y="2482267"/>
                  <a:pt x="630030" y="2453803"/>
                  <a:pt x="613246" y="2407892"/>
                </a:cubicBezTo>
                <a:cubicBezTo>
                  <a:pt x="591178" y="2346680"/>
                  <a:pt x="653963" y="2396875"/>
                  <a:pt x="665465" y="2373614"/>
                </a:cubicBezTo>
                <a:cubicBezTo>
                  <a:pt x="641532" y="2341785"/>
                  <a:pt x="604543" y="2312707"/>
                  <a:pt x="594908" y="2276592"/>
                </a:cubicBezTo>
                <a:cubicBezTo>
                  <a:pt x="559787" y="2146208"/>
                  <a:pt x="483946" y="2051328"/>
                  <a:pt x="370497" y="1977567"/>
                </a:cubicBezTo>
                <a:cubicBezTo>
                  <a:pt x="337860" y="1956449"/>
                  <a:pt x="316415" y="1917884"/>
                  <a:pt x="271969" y="1911765"/>
                </a:cubicBezTo>
                <a:cubicBezTo>
                  <a:pt x="173127" y="1898297"/>
                  <a:pt x="204209" y="1793011"/>
                  <a:pt x="151990" y="1746183"/>
                </a:cubicBezTo>
                <a:cubicBezTo>
                  <a:pt x="142044" y="1737306"/>
                  <a:pt x="133031" y="1719862"/>
                  <a:pt x="134895" y="1707927"/>
                </a:cubicBezTo>
                <a:cubicBezTo>
                  <a:pt x="137691" y="1690784"/>
                  <a:pt x="149504" y="1674564"/>
                  <a:pt x="159450" y="1659260"/>
                </a:cubicBezTo>
                <a:cubicBezTo>
                  <a:pt x="169707" y="1643958"/>
                  <a:pt x="185247" y="1630489"/>
                  <a:pt x="177788" y="1610290"/>
                </a:cubicBezTo>
                <a:cubicBezTo>
                  <a:pt x="174683" y="1602027"/>
                  <a:pt x="176855" y="1573257"/>
                  <a:pt x="153855" y="1595904"/>
                </a:cubicBezTo>
                <a:cubicBezTo>
                  <a:pt x="90759" y="1658037"/>
                  <a:pt x="54081" y="1599274"/>
                  <a:pt x="0" y="1571114"/>
                </a:cubicBezTo>
                <a:cubicBezTo>
                  <a:pt x="43514" y="1542037"/>
                  <a:pt x="82677" y="1521532"/>
                  <a:pt x="89205" y="1478072"/>
                </a:cubicBezTo>
                <a:cubicBezTo>
                  <a:pt x="102570" y="1388394"/>
                  <a:pt x="159758" y="1347382"/>
                  <a:pt x="246479" y="1339424"/>
                </a:cubicBezTo>
                <a:cubicBezTo>
                  <a:pt x="214465" y="1252808"/>
                  <a:pt x="214465" y="1252808"/>
                  <a:pt x="317968" y="1240870"/>
                </a:cubicBezTo>
                <a:cubicBezTo>
                  <a:pt x="278183" y="1185780"/>
                  <a:pt x="278183" y="1171701"/>
                  <a:pt x="326361" y="1152725"/>
                </a:cubicBezTo>
                <a:cubicBezTo>
                  <a:pt x="372673" y="1134666"/>
                  <a:pt x="423957" y="1128545"/>
                  <a:pt x="466852" y="1100695"/>
                </a:cubicBezTo>
                <a:cubicBezTo>
                  <a:pt x="427377" y="1030299"/>
                  <a:pt x="416187" y="948581"/>
                  <a:pt x="334753" y="914300"/>
                </a:cubicBezTo>
                <a:cubicBezTo>
                  <a:pt x="322010" y="909097"/>
                  <a:pt x="313307" y="887979"/>
                  <a:pt x="321386" y="875737"/>
                </a:cubicBezTo>
                <a:cubicBezTo>
                  <a:pt x="350915" y="831359"/>
                  <a:pt x="308644" y="747189"/>
                  <a:pt x="400645" y="737702"/>
                </a:cubicBezTo>
                <a:cubicBezTo>
                  <a:pt x="412147" y="736784"/>
                  <a:pt x="422716" y="727601"/>
                  <a:pt x="413701" y="715664"/>
                </a:cubicBezTo>
                <a:cubicBezTo>
                  <a:pt x="382618" y="674041"/>
                  <a:pt x="420228" y="676794"/>
                  <a:pt x="442916" y="671592"/>
                </a:cubicBezTo>
                <a:cubicBezTo>
                  <a:pt x="470270" y="665166"/>
                  <a:pt x="501352" y="683528"/>
                  <a:pt x="526840" y="660880"/>
                </a:cubicBezTo>
                <a:cubicBezTo>
                  <a:pt x="520932" y="637006"/>
                  <a:pt x="498866" y="637312"/>
                  <a:pt x="483325" y="629661"/>
                </a:cubicBezTo>
                <a:cubicBezTo>
                  <a:pt x="437945" y="607624"/>
                  <a:pt x="400956" y="581304"/>
                  <a:pt x="398780" y="524068"/>
                </a:cubicBezTo>
                <a:cubicBezTo>
                  <a:pt x="397228" y="477853"/>
                  <a:pt x="392254" y="437148"/>
                  <a:pt x="455041" y="423067"/>
                </a:cubicBezTo>
                <a:cubicBezTo>
                  <a:pt x="481149" y="417251"/>
                  <a:pt x="473687" y="383892"/>
                  <a:pt x="458768" y="367363"/>
                </a:cubicBezTo>
                <a:cubicBezTo>
                  <a:pt x="432038" y="337982"/>
                  <a:pt x="409972" y="298806"/>
                  <a:pt x="363968" y="296052"/>
                </a:cubicBezTo>
                <a:cubicBezTo>
                  <a:pt x="335995" y="294216"/>
                  <a:pt x="314548" y="281971"/>
                  <a:pt x="292481" y="267894"/>
                </a:cubicBezTo>
                <a:cubicBezTo>
                  <a:pt x="276630" y="257791"/>
                  <a:pt x="257670" y="249223"/>
                  <a:pt x="259533" y="227493"/>
                </a:cubicBezTo>
                <a:cubicBezTo>
                  <a:pt x="261399" y="206680"/>
                  <a:pt x="279736" y="198111"/>
                  <a:pt x="298387" y="193826"/>
                </a:cubicBezTo>
                <a:cubicBezTo>
                  <a:pt x="360552" y="180054"/>
                  <a:pt x="418983" y="159853"/>
                  <a:pt x="470893" y="113638"/>
                </a:cubicBezTo>
                <a:cubicBezTo>
                  <a:pt x="436390" y="89152"/>
                  <a:pt x="403444" y="71400"/>
                  <a:pt x="377957" y="46608"/>
                </a:cubicBezTo>
                <a:cubicBezTo>
                  <a:pt x="370264" y="39110"/>
                  <a:pt x="371678" y="29598"/>
                  <a:pt x="380092" y="18562"/>
                </a:cubicBezTo>
                <a:close/>
              </a:path>
            </a:pathLst>
          </a:custGeom>
        </p:spPr>
      </p:pic>
      <p:sp>
        <p:nvSpPr>
          <p:cNvPr id="13" name="Content Placeholder 2">
            <a:extLst>
              <a:ext uri="{FF2B5EF4-FFF2-40B4-BE49-F238E27FC236}">
                <a16:creationId xmlns:a16="http://schemas.microsoft.com/office/drawing/2014/main" id="{617C9A78-0F5C-41DE-8D9A-477AF42D994D}"/>
              </a:ext>
            </a:extLst>
          </p:cNvPr>
          <p:cNvSpPr>
            <a:spLocks noGrp="1"/>
          </p:cNvSpPr>
          <p:nvPr>
            <p:ph idx="1"/>
          </p:nvPr>
        </p:nvSpPr>
        <p:spPr>
          <a:xfrm>
            <a:off x="4498849" y="5000822"/>
            <a:ext cx="6864411" cy="1131215"/>
          </a:xfrm>
        </p:spPr>
        <p:txBody>
          <a:bodyPr>
            <a:normAutofit/>
          </a:bodyPr>
          <a:lstStyle/>
          <a:p>
            <a:pPr marL="0" lvl="0" indent="0" algn="ctr">
              <a:buNone/>
            </a:pPr>
            <a:r>
              <a:rPr lang="en-US" sz="2000" i="1" dirty="0">
                <a:solidFill>
                  <a:srgbClr val="002060"/>
                </a:solidFill>
                <a:latin typeface="Calibri" panose="020F0502020204030204" pitchFamily="34" charset="0"/>
                <a:cs typeface="Calibri" panose="020F0502020204030204" pitchFamily="34" charset="0"/>
              </a:rPr>
              <a:t>To foster intercultural understanding and to empower Hispanics to overcome the challenges they face and make their voices heard in the community.</a:t>
            </a:r>
          </a:p>
        </p:txBody>
      </p:sp>
    </p:spTree>
    <p:extLst>
      <p:ext uri="{BB962C8B-B14F-4D97-AF65-F5344CB8AC3E}">
        <p14:creationId xmlns:p14="http://schemas.microsoft.com/office/powerpoint/2010/main" val="3055291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2">
            <a:lumMod val="50000"/>
            <a:alpha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B537E-90F2-41DA-AC05-F3C203D0DB5A}"/>
              </a:ext>
            </a:extLst>
          </p:cNvPr>
          <p:cNvSpPr>
            <a:spLocks noGrp="1"/>
          </p:cNvSpPr>
          <p:nvPr>
            <p:ph type="title"/>
          </p:nvPr>
        </p:nvSpPr>
        <p:spPr>
          <a:xfrm>
            <a:off x="766439" y="982140"/>
            <a:ext cx="4624342" cy="914400"/>
          </a:xfrm>
          <a:solidFill>
            <a:schemeClr val="tx1">
              <a:alpha val="75000"/>
            </a:schemeClr>
          </a:solidFill>
        </p:spPr>
        <p:txBody>
          <a:bodyPr>
            <a:normAutofit/>
          </a:bodyPr>
          <a:lstStyle/>
          <a:p>
            <a:pPr algn="ctr"/>
            <a:r>
              <a:rPr lang="en-US" b="1" dirty="0">
                <a:solidFill>
                  <a:srgbClr val="002060"/>
                </a:solidFill>
                <a:latin typeface="Calibri" panose="020F0502020204030204" pitchFamily="34" charset="0"/>
                <a:cs typeface="Calibri" panose="020F0502020204030204" pitchFamily="34" charset="0"/>
              </a:rPr>
              <a:t>Vision</a:t>
            </a:r>
            <a:endParaRPr lang="en-US" b="1" i="1" dirty="0">
              <a:solidFill>
                <a:srgbClr val="002060"/>
              </a:solidFill>
              <a:latin typeface="Calibri" panose="020F0502020204030204" pitchFamily="34" charset="0"/>
              <a:cs typeface="Calibri" panose="020F0502020204030204" pitchFamily="34" charset="0"/>
            </a:endParaRPr>
          </a:p>
        </p:txBody>
      </p:sp>
      <p:sp>
        <p:nvSpPr>
          <p:cNvPr id="98" name="Oval 97">
            <a:extLst>
              <a:ext uri="{FF2B5EF4-FFF2-40B4-BE49-F238E27FC236}">
                <a16:creationId xmlns:a16="http://schemas.microsoft.com/office/drawing/2014/main" id="{07977D39-626F-40D7-B00F-16E02602DD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15495" y="197110"/>
            <a:ext cx="2020824" cy="202082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8A3B811E-997D-40E6-9D66-9EBE84231F57}"/>
              </a:ext>
            </a:extLst>
          </p:cNvPr>
          <p:cNvPicPr>
            <a:picLocks noChangeAspect="1"/>
          </p:cNvPicPr>
          <p:nvPr/>
        </p:nvPicPr>
        <p:blipFill>
          <a:blip r:embed="rId2"/>
          <a:srcRect l="8591" r="8591"/>
          <a:stretch/>
        </p:blipFill>
        <p:spPr>
          <a:xfrm>
            <a:off x="5680087" y="361702"/>
            <a:ext cx="1691640" cy="1691640"/>
          </a:xfrm>
          <a:custGeom>
            <a:avLst/>
            <a:gdLst/>
            <a:ahLst/>
            <a:cxnLst/>
            <a:rect l="l" t="t" r="r" b="b"/>
            <a:pathLst>
              <a:path w="1956816" h="1956816">
                <a:moveTo>
                  <a:pt x="978408" y="0"/>
                </a:moveTo>
                <a:cubicBezTo>
                  <a:pt x="1518768" y="0"/>
                  <a:pt x="1956816" y="438048"/>
                  <a:pt x="1956816" y="978408"/>
                </a:cubicBezTo>
                <a:cubicBezTo>
                  <a:pt x="1956816" y="1518768"/>
                  <a:pt x="1518768" y="1956816"/>
                  <a:pt x="978408" y="1956816"/>
                </a:cubicBezTo>
                <a:cubicBezTo>
                  <a:pt x="438048" y="1956816"/>
                  <a:pt x="0" y="1518768"/>
                  <a:pt x="0" y="978408"/>
                </a:cubicBezTo>
                <a:cubicBezTo>
                  <a:pt x="0" y="438048"/>
                  <a:pt x="438048" y="0"/>
                  <a:pt x="978408" y="0"/>
                </a:cubicBezTo>
                <a:close/>
              </a:path>
            </a:pathLst>
          </a:custGeom>
        </p:spPr>
      </p:pic>
      <p:sp>
        <p:nvSpPr>
          <p:cNvPr id="36" name="Content Placeholder 2">
            <a:extLst>
              <a:ext uri="{FF2B5EF4-FFF2-40B4-BE49-F238E27FC236}">
                <a16:creationId xmlns:a16="http://schemas.microsoft.com/office/drawing/2014/main" id="{29858297-C339-435A-B459-6A739BAEC5BA}"/>
              </a:ext>
            </a:extLst>
          </p:cNvPr>
          <p:cNvSpPr>
            <a:spLocks noGrp="1"/>
          </p:cNvSpPr>
          <p:nvPr>
            <p:ph idx="1"/>
          </p:nvPr>
        </p:nvSpPr>
        <p:spPr>
          <a:xfrm>
            <a:off x="805543" y="2217935"/>
            <a:ext cx="4558309" cy="4318668"/>
          </a:xfrm>
          <a:solidFill>
            <a:schemeClr val="tx1">
              <a:alpha val="75000"/>
            </a:schemeClr>
          </a:solidFill>
        </p:spPr>
        <p:txBody>
          <a:bodyPr anchor="t">
            <a:normAutofit/>
          </a:bodyPr>
          <a:lstStyle/>
          <a:p>
            <a:pPr marL="0" indent="0" algn="ctr">
              <a:buNone/>
            </a:pPr>
            <a:br>
              <a:rPr lang="en-US" sz="2000" i="1" dirty="0">
                <a:solidFill>
                  <a:srgbClr val="002060"/>
                </a:solidFill>
                <a:latin typeface="Calibri" panose="020F0502020204030204" pitchFamily="34" charset="0"/>
                <a:cs typeface="Calibri" panose="020F0502020204030204" pitchFamily="34" charset="0"/>
              </a:rPr>
            </a:br>
            <a:r>
              <a:rPr lang="en-US" sz="2000" i="1" dirty="0">
                <a:solidFill>
                  <a:srgbClr val="002060"/>
                </a:solidFill>
                <a:latin typeface="Calibri" panose="020F0502020204030204" pitchFamily="34" charset="0"/>
                <a:cs typeface="Calibri" panose="020F0502020204030204" pitchFamily="34" charset="0"/>
              </a:rPr>
              <a:t>EVH is a community-centered organization grounded in Hispanic culture. </a:t>
            </a:r>
          </a:p>
          <a:p>
            <a:pPr marL="0" indent="0" algn="ctr">
              <a:buNone/>
            </a:pPr>
            <a:endParaRPr lang="en-US" sz="2000" i="1" dirty="0">
              <a:solidFill>
                <a:srgbClr val="002060"/>
              </a:solidFill>
              <a:latin typeface="Calibri" panose="020F0502020204030204" pitchFamily="34" charset="0"/>
              <a:cs typeface="Calibri" panose="020F0502020204030204" pitchFamily="34" charset="0"/>
            </a:endParaRPr>
          </a:p>
          <a:p>
            <a:pPr marL="0" indent="0" algn="ctr">
              <a:buNone/>
            </a:pPr>
            <a:r>
              <a:rPr lang="en-US" sz="2000" i="1" dirty="0">
                <a:solidFill>
                  <a:srgbClr val="002060"/>
                </a:solidFill>
                <a:latin typeface="Calibri" panose="020F0502020204030204" pitchFamily="34" charset="0"/>
                <a:cs typeface="Calibri" panose="020F0502020204030204" pitchFamily="34" charset="0"/>
              </a:rPr>
              <a:t>We commit to being transparent and accountable to our community, volunteers, partners, donors, allies and supporters. </a:t>
            </a:r>
          </a:p>
          <a:p>
            <a:pPr marL="0" indent="0" algn="ctr">
              <a:buNone/>
            </a:pPr>
            <a:endParaRPr lang="en-US" sz="2000" i="1" dirty="0">
              <a:solidFill>
                <a:srgbClr val="002060"/>
              </a:solidFill>
              <a:latin typeface="Calibri" panose="020F0502020204030204" pitchFamily="34" charset="0"/>
              <a:cs typeface="Calibri" panose="020F0502020204030204" pitchFamily="34" charset="0"/>
            </a:endParaRPr>
          </a:p>
          <a:p>
            <a:pPr marL="0" indent="0" algn="ctr">
              <a:buNone/>
            </a:pPr>
            <a:r>
              <a:rPr lang="en-US" sz="2000" i="1" dirty="0">
                <a:solidFill>
                  <a:srgbClr val="002060"/>
                </a:solidFill>
                <a:latin typeface="Calibri" panose="020F0502020204030204" pitchFamily="34" charset="0"/>
                <a:cs typeface="Calibri" panose="020F0502020204030204" pitchFamily="34" charset="0"/>
              </a:rPr>
              <a:t>We believe that social change is best achieved through collaboration, community empowerment and civic engagement. </a:t>
            </a:r>
          </a:p>
        </p:txBody>
      </p:sp>
      <p:sp>
        <p:nvSpPr>
          <p:cNvPr id="100" name="Freeform: Shape 99">
            <a:extLst>
              <a:ext uri="{FF2B5EF4-FFF2-40B4-BE49-F238E27FC236}">
                <a16:creationId xmlns:a16="http://schemas.microsoft.com/office/drawing/2014/main" id="{B905CDE4-B751-4B3E-B625-6E59F89034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14932" y="1"/>
            <a:ext cx="4077068" cy="3445261"/>
          </a:xfrm>
          <a:custGeom>
            <a:avLst/>
            <a:gdLst>
              <a:gd name="connsiteX0" fmla="*/ 250035 w 4077068"/>
              <a:gd name="connsiteY0" fmla="*/ 0 h 3445261"/>
              <a:gd name="connsiteX1" fmla="*/ 4077068 w 4077068"/>
              <a:gd name="connsiteY1" fmla="*/ 0 h 3445261"/>
              <a:gd name="connsiteX2" fmla="*/ 4077068 w 4077068"/>
              <a:gd name="connsiteY2" fmla="*/ 2743040 h 3445261"/>
              <a:gd name="connsiteX3" fmla="*/ 4074154 w 4077068"/>
              <a:gd name="connsiteY3" fmla="*/ 2746247 h 3445261"/>
              <a:gd name="connsiteX4" fmla="*/ 2386584 w 4077068"/>
              <a:gd name="connsiteY4" fmla="*/ 3445261 h 3445261"/>
              <a:gd name="connsiteX5" fmla="*/ 0 w 4077068"/>
              <a:gd name="connsiteY5" fmla="*/ 1058677 h 3445261"/>
              <a:gd name="connsiteX6" fmla="*/ 187550 w 4077068"/>
              <a:gd name="connsiteY6" fmla="*/ 129711 h 3445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77068" h="3445261">
                <a:moveTo>
                  <a:pt x="250035" y="0"/>
                </a:moveTo>
                <a:lnTo>
                  <a:pt x="4077068" y="0"/>
                </a:lnTo>
                <a:lnTo>
                  <a:pt x="4077068" y="2743040"/>
                </a:lnTo>
                <a:lnTo>
                  <a:pt x="4074154" y="2746247"/>
                </a:lnTo>
                <a:cubicBezTo>
                  <a:pt x="3642267" y="3178134"/>
                  <a:pt x="3045621" y="3445261"/>
                  <a:pt x="2386584" y="3445261"/>
                </a:cubicBezTo>
                <a:cubicBezTo>
                  <a:pt x="1068510" y="3445261"/>
                  <a:pt x="0" y="2376751"/>
                  <a:pt x="0" y="1058677"/>
                </a:cubicBezTo>
                <a:cubicBezTo>
                  <a:pt x="0" y="729159"/>
                  <a:pt x="66782" y="415238"/>
                  <a:pt x="187550" y="129711"/>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2" name="Oval 101">
            <a:extLst>
              <a:ext uri="{FF2B5EF4-FFF2-40B4-BE49-F238E27FC236}">
                <a16:creationId xmlns:a16="http://schemas.microsoft.com/office/drawing/2014/main" id="{08108C16-F4C0-44AA-999D-17BD39219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73660" y="2557569"/>
            <a:ext cx="3072384" cy="307238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FDCF59B8-7DDA-4C5B-A268-0CDFCB0BC13F}"/>
              </a:ext>
            </a:extLst>
          </p:cNvPr>
          <p:cNvPicPr>
            <a:picLocks noChangeAspect="1"/>
          </p:cNvPicPr>
          <p:nvPr/>
        </p:nvPicPr>
        <p:blipFill>
          <a:blip r:embed="rId3"/>
          <a:srcRect l="16667" r="16667"/>
          <a:stretch/>
        </p:blipFill>
        <p:spPr>
          <a:xfrm>
            <a:off x="5838252" y="2722161"/>
            <a:ext cx="2743200" cy="2743200"/>
          </a:xfrm>
          <a:custGeom>
            <a:avLst/>
            <a:gdLst/>
            <a:ahLst/>
            <a:cxnLst/>
            <a:rect l="l" t="t" r="r" b="b"/>
            <a:pathLst>
              <a:path w="2834640" h="2834640">
                <a:moveTo>
                  <a:pt x="1417320" y="0"/>
                </a:moveTo>
                <a:cubicBezTo>
                  <a:pt x="2200084" y="0"/>
                  <a:pt x="2834640" y="634556"/>
                  <a:pt x="2834640" y="1417320"/>
                </a:cubicBezTo>
                <a:cubicBezTo>
                  <a:pt x="2834640" y="2200084"/>
                  <a:pt x="2200084" y="2834640"/>
                  <a:pt x="1417320" y="2834640"/>
                </a:cubicBezTo>
                <a:cubicBezTo>
                  <a:pt x="634556" y="2834640"/>
                  <a:pt x="0" y="2200084"/>
                  <a:pt x="0" y="1417320"/>
                </a:cubicBezTo>
                <a:cubicBezTo>
                  <a:pt x="0" y="634556"/>
                  <a:pt x="634556" y="0"/>
                  <a:pt x="1417320" y="0"/>
                </a:cubicBezTo>
                <a:close/>
              </a:path>
            </a:pathLst>
          </a:custGeom>
        </p:spPr>
      </p:pic>
      <p:pic>
        <p:nvPicPr>
          <p:cNvPr id="6" name="Picture 5" descr="A group of people posing for a photo&#10;&#10;Description automatically generated">
            <a:extLst>
              <a:ext uri="{FF2B5EF4-FFF2-40B4-BE49-F238E27FC236}">
                <a16:creationId xmlns:a16="http://schemas.microsoft.com/office/drawing/2014/main" id="{106878DC-F6E6-487D-B3C4-0D33554D8C57}"/>
              </a:ext>
            </a:extLst>
          </p:cNvPr>
          <p:cNvPicPr>
            <a:picLocks noChangeAspect="1"/>
          </p:cNvPicPr>
          <p:nvPr/>
        </p:nvPicPr>
        <p:blipFill rotWithShape="1">
          <a:blip r:embed="rId4"/>
          <a:srcRect l="19516" t="15787" r="16855" b="13070"/>
          <a:stretch/>
        </p:blipFill>
        <p:spPr>
          <a:xfrm>
            <a:off x="8278624" y="2"/>
            <a:ext cx="3913376" cy="3281569"/>
          </a:xfrm>
          <a:custGeom>
            <a:avLst/>
            <a:gdLst/>
            <a:ahLst/>
            <a:cxnLst/>
            <a:rect l="l" t="t" r="r" b="b"/>
            <a:pathLst>
              <a:path w="3913376" h="3281569">
                <a:moveTo>
                  <a:pt x="267865" y="0"/>
                </a:moveTo>
                <a:lnTo>
                  <a:pt x="3913376" y="0"/>
                </a:lnTo>
                <a:lnTo>
                  <a:pt x="3913376" y="2499938"/>
                </a:lnTo>
                <a:lnTo>
                  <a:pt x="3794714" y="2630499"/>
                </a:lnTo>
                <a:cubicBezTo>
                  <a:pt x="3392450" y="3032763"/>
                  <a:pt x="2836727" y="3281569"/>
                  <a:pt x="2222892" y="3281569"/>
                </a:cubicBezTo>
                <a:cubicBezTo>
                  <a:pt x="995223" y="3281569"/>
                  <a:pt x="0" y="2286346"/>
                  <a:pt x="0" y="1058677"/>
                </a:cubicBezTo>
                <a:cubicBezTo>
                  <a:pt x="0" y="751760"/>
                  <a:pt x="62202" y="459370"/>
                  <a:pt x="174686" y="193427"/>
                </a:cubicBezTo>
                <a:close/>
              </a:path>
            </a:pathLst>
          </a:custGeom>
        </p:spPr>
      </p:pic>
      <p:sp>
        <p:nvSpPr>
          <p:cNvPr id="104" name="Freeform: Shape 103">
            <a:extLst>
              <a:ext uri="{FF2B5EF4-FFF2-40B4-BE49-F238E27FC236}">
                <a16:creationId xmlns:a16="http://schemas.microsoft.com/office/drawing/2014/main" id="{C8F10CB3-3B5E-4C7A-98CF-B87454DDFA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48370" y="3966828"/>
            <a:ext cx="3339958" cy="2891173"/>
          </a:xfrm>
          <a:custGeom>
            <a:avLst/>
            <a:gdLst>
              <a:gd name="connsiteX0" fmla="*/ 2002536 w 3339958"/>
              <a:gd name="connsiteY0" fmla="*/ 0 h 2891173"/>
              <a:gd name="connsiteX1" fmla="*/ 3276335 w 3339958"/>
              <a:gd name="connsiteY1" fmla="*/ 457282 h 2891173"/>
              <a:gd name="connsiteX2" fmla="*/ 3339958 w 3339958"/>
              <a:gd name="connsiteY2" fmla="*/ 515107 h 2891173"/>
              <a:gd name="connsiteX3" fmla="*/ 3339958 w 3339958"/>
              <a:gd name="connsiteY3" fmla="*/ 2891173 h 2891173"/>
              <a:gd name="connsiteX4" fmla="*/ 209954 w 3339958"/>
              <a:gd name="connsiteY4" fmla="*/ 2891173 h 2891173"/>
              <a:gd name="connsiteX5" fmla="*/ 157369 w 3339958"/>
              <a:gd name="connsiteY5" fmla="*/ 2782014 h 2891173"/>
              <a:gd name="connsiteX6" fmla="*/ 0 w 3339958"/>
              <a:gd name="connsiteY6" fmla="*/ 2002536 h 2891173"/>
              <a:gd name="connsiteX7" fmla="*/ 2002536 w 3339958"/>
              <a:gd name="connsiteY7" fmla="*/ 0 h 2891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39958" h="2891173">
                <a:moveTo>
                  <a:pt x="2002536" y="0"/>
                </a:moveTo>
                <a:cubicBezTo>
                  <a:pt x="2486398" y="0"/>
                  <a:pt x="2930179" y="171609"/>
                  <a:pt x="3276335" y="457282"/>
                </a:cubicBezTo>
                <a:lnTo>
                  <a:pt x="3339958" y="515107"/>
                </a:lnTo>
                <a:lnTo>
                  <a:pt x="3339958" y="2891173"/>
                </a:lnTo>
                <a:lnTo>
                  <a:pt x="209954" y="2891173"/>
                </a:lnTo>
                <a:lnTo>
                  <a:pt x="157369" y="2782014"/>
                </a:lnTo>
                <a:cubicBezTo>
                  <a:pt x="56036" y="2542434"/>
                  <a:pt x="0" y="2279029"/>
                  <a:pt x="0" y="2002536"/>
                </a:cubicBezTo>
                <a:cubicBezTo>
                  <a:pt x="0" y="896566"/>
                  <a:pt x="896566" y="0"/>
                  <a:pt x="2002536"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8" name="Picture 7" descr="A group of people holding signs&#10;&#10;Description automatically generated">
            <a:extLst>
              <a:ext uri="{FF2B5EF4-FFF2-40B4-BE49-F238E27FC236}">
                <a16:creationId xmlns:a16="http://schemas.microsoft.com/office/drawing/2014/main" id="{E8167948-D460-42AB-B8F4-D6DBF544AF1A}"/>
              </a:ext>
            </a:extLst>
          </p:cNvPr>
          <p:cNvPicPr>
            <a:picLocks noChangeAspect="1"/>
          </p:cNvPicPr>
          <p:nvPr/>
        </p:nvPicPr>
        <p:blipFill rotWithShape="1">
          <a:blip r:embed="rId5"/>
          <a:srcRect r="12552" b="-2"/>
          <a:stretch/>
        </p:blipFill>
        <p:spPr>
          <a:xfrm>
            <a:off x="9009416" y="4131546"/>
            <a:ext cx="3178912" cy="2726454"/>
          </a:xfrm>
          <a:custGeom>
            <a:avLst/>
            <a:gdLst/>
            <a:ahLst/>
            <a:cxnLst/>
            <a:rect l="l" t="t" r="r" b="b"/>
            <a:pathLst>
              <a:path w="3178912" h="2726454">
                <a:moveTo>
                  <a:pt x="1837818" y="0"/>
                </a:moveTo>
                <a:cubicBezTo>
                  <a:pt x="2345318" y="0"/>
                  <a:pt x="2804772" y="205705"/>
                  <a:pt x="3137352" y="538285"/>
                </a:cubicBezTo>
                <a:lnTo>
                  <a:pt x="3178912" y="584013"/>
                </a:lnTo>
                <a:lnTo>
                  <a:pt x="3178912" y="2726454"/>
                </a:lnTo>
                <a:lnTo>
                  <a:pt x="229483" y="2726454"/>
                </a:lnTo>
                <a:lnTo>
                  <a:pt x="221815" y="2713832"/>
                </a:lnTo>
                <a:cubicBezTo>
                  <a:pt x="80353" y="2453425"/>
                  <a:pt x="0" y="2155005"/>
                  <a:pt x="0" y="1837818"/>
                </a:cubicBezTo>
                <a:cubicBezTo>
                  <a:pt x="0" y="822819"/>
                  <a:pt x="822819" y="0"/>
                  <a:pt x="1837818" y="0"/>
                </a:cubicBezTo>
                <a:close/>
              </a:path>
            </a:pathLst>
          </a:custGeom>
        </p:spPr>
      </p:pic>
      <p:pic>
        <p:nvPicPr>
          <p:cNvPr id="18" name="Picture 17" descr="A group of butterflies&#10;&#10;Description automatically generated with medium confidence">
            <a:extLst>
              <a:ext uri="{FF2B5EF4-FFF2-40B4-BE49-F238E27FC236}">
                <a16:creationId xmlns:a16="http://schemas.microsoft.com/office/drawing/2014/main" id="{6C38D075-27E2-4205-9790-76CEA94FB42C}"/>
              </a:ext>
            </a:extLst>
          </p:cNvPr>
          <p:cNvPicPr>
            <a:picLocks noChangeAspect="1"/>
          </p:cNvPicPr>
          <p:nvPr/>
        </p:nvPicPr>
        <p:blipFill rotWithShape="1">
          <a:blip r:embed="rId6">
            <a:clrChange>
              <a:clrFrom>
                <a:srgbClr val="FFFFFF"/>
              </a:clrFrom>
              <a:clrTo>
                <a:srgbClr val="FFFFFF">
                  <a:alpha val="0"/>
                </a:srgbClr>
              </a:clrTo>
            </a:clrChange>
          </a:blip>
          <a:srcRect l="66927" t="45845"/>
          <a:stretch/>
        </p:blipFill>
        <p:spPr>
          <a:xfrm>
            <a:off x="4700672" y="2557569"/>
            <a:ext cx="1241793" cy="1277487"/>
          </a:xfrm>
          <a:prstGeom prst="rect">
            <a:avLst/>
          </a:prstGeom>
        </p:spPr>
      </p:pic>
      <p:pic>
        <p:nvPicPr>
          <p:cNvPr id="56" name="Picture 55" descr="A group of butterflies&#10;&#10;Description automatically generated with medium confidence">
            <a:extLst>
              <a:ext uri="{FF2B5EF4-FFF2-40B4-BE49-F238E27FC236}">
                <a16:creationId xmlns:a16="http://schemas.microsoft.com/office/drawing/2014/main" id="{960E597A-8CED-40F7-89BF-0B374BD56645}"/>
              </a:ext>
            </a:extLst>
          </p:cNvPr>
          <p:cNvPicPr>
            <a:picLocks noChangeAspect="1"/>
          </p:cNvPicPr>
          <p:nvPr/>
        </p:nvPicPr>
        <p:blipFill rotWithShape="1">
          <a:blip r:embed="rId6">
            <a:clrChange>
              <a:clrFrom>
                <a:srgbClr val="FFFFFF"/>
              </a:clrFrom>
              <a:clrTo>
                <a:srgbClr val="FFFFFF">
                  <a:alpha val="0"/>
                </a:srgbClr>
              </a:clrTo>
            </a:clrChange>
          </a:blip>
          <a:srcRect l="35094" t="47653" r="33174" b="388"/>
          <a:stretch/>
        </p:blipFill>
        <p:spPr>
          <a:xfrm>
            <a:off x="9096499" y="3411657"/>
            <a:ext cx="1523400" cy="1567189"/>
          </a:xfrm>
          <a:prstGeom prst="rect">
            <a:avLst/>
          </a:prstGeom>
        </p:spPr>
      </p:pic>
      <p:pic>
        <p:nvPicPr>
          <p:cNvPr id="58" name="Picture 57" descr="A group of butterflies&#10;&#10;Description automatically generated with medium confidence">
            <a:extLst>
              <a:ext uri="{FF2B5EF4-FFF2-40B4-BE49-F238E27FC236}">
                <a16:creationId xmlns:a16="http://schemas.microsoft.com/office/drawing/2014/main" id="{38874E5A-356D-499B-8F43-B54419CED258}"/>
              </a:ext>
            </a:extLst>
          </p:cNvPr>
          <p:cNvPicPr>
            <a:picLocks noChangeAspect="1"/>
          </p:cNvPicPr>
          <p:nvPr/>
        </p:nvPicPr>
        <p:blipFill rotWithShape="1">
          <a:blip r:embed="rId6">
            <a:clrChange>
              <a:clrFrom>
                <a:srgbClr val="FFFFFF"/>
              </a:clrFrom>
              <a:clrTo>
                <a:srgbClr val="FFFFFF">
                  <a:alpha val="0"/>
                </a:srgbClr>
              </a:clrTo>
            </a:clrChange>
          </a:blip>
          <a:srcRect l="68605" t="1143" r="-337" b="50863"/>
          <a:stretch/>
        </p:blipFill>
        <p:spPr>
          <a:xfrm flipH="1">
            <a:off x="83186" y="70739"/>
            <a:ext cx="1241793" cy="1180012"/>
          </a:xfrm>
          <a:prstGeom prst="rect">
            <a:avLst/>
          </a:prstGeom>
        </p:spPr>
      </p:pic>
    </p:spTree>
    <p:extLst>
      <p:ext uri="{BB962C8B-B14F-4D97-AF65-F5344CB8AC3E}">
        <p14:creationId xmlns:p14="http://schemas.microsoft.com/office/powerpoint/2010/main" val="42661854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9" name="Rectangle 98">
            <a:extLst>
              <a:ext uri="{FF2B5EF4-FFF2-40B4-BE49-F238E27FC236}">
                <a16:creationId xmlns:a16="http://schemas.microsoft.com/office/drawing/2014/main" id="{DE09615D-24FD-4086-87D4-3BC6FF4383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48309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1" name="Picture 100">
            <a:extLst>
              <a:ext uri="{FF2B5EF4-FFF2-40B4-BE49-F238E27FC236}">
                <a16:creationId xmlns:a16="http://schemas.microsoft.com/office/drawing/2014/main" id="{2CD1987F-8813-4F4A-BE57-BB00FB4F081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103" name="Freeform 67">
            <a:extLst>
              <a:ext uri="{FF2B5EF4-FFF2-40B4-BE49-F238E27FC236}">
                <a16:creationId xmlns:a16="http://schemas.microsoft.com/office/drawing/2014/main" id="{68C00EAE-4816-44D0-8DA9-3F070179BA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153036"/>
            <a:ext cx="3242130" cy="2704964"/>
          </a:xfrm>
          <a:custGeom>
            <a:avLst/>
            <a:gdLst>
              <a:gd name="connsiteX0" fmla="*/ 1465277 w 3242130"/>
              <a:gd name="connsiteY0" fmla="*/ 0 h 2704964"/>
              <a:gd name="connsiteX1" fmla="*/ 3242130 w 3242130"/>
              <a:gd name="connsiteY1" fmla="*/ 1776853 h 2704964"/>
              <a:gd name="connsiteX2" fmla="*/ 3027674 w 3242130"/>
              <a:gd name="connsiteY2" fmla="*/ 2623807 h 2704964"/>
              <a:gd name="connsiteX3" fmla="*/ 2978369 w 3242130"/>
              <a:gd name="connsiteY3" fmla="*/ 2704964 h 2704964"/>
              <a:gd name="connsiteX4" fmla="*/ 0 w 3242130"/>
              <a:gd name="connsiteY4" fmla="*/ 2704964 h 2704964"/>
              <a:gd name="connsiteX5" fmla="*/ 0 w 3242130"/>
              <a:gd name="connsiteY5" fmla="*/ 772542 h 2704964"/>
              <a:gd name="connsiteX6" fmla="*/ 94171 w 3242130"/>
              <a:gd name="connsiteY6" fmla="*/ 646610 h 2704964"/>
              <a:gd name="connsiteX7" fmla="*/ 1465277 w 3242130"/>
              <a:gd name="connsiteY7" fmla="*/ 0 h 2704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42130" h="2704964">
                <a:moveTo>
                  <a:pt x="1465277" y="0"/>
                </a:moveTo>
                <a:cubicBezTo>
                  <a:pt x="2446606" y="0"/>
                  <a:pt x="3242130" y="795524"/>
                  <a:pt x="3242130" y="1776853"/>
                </a:cubicBezTo>
                <a:cubicBezTo>
                  <a:pt x="3242130" y="2083519"/>
                  <a:pt x="3164442" y="2372039"/>
                  <a:pt x="3027674" y="2623807"/>
                </a:cubicBezTo>
                <a:lnTo>
                  <a:pt x="2978369" y="2704964"/>
                </a:lnTo>
                <a:lnTo>
                  <a:pt x="0" y="2704964"/>
                </a:lnTo>
                <a:lnTo>
                  <a:pt x="0" y="772542"/>
                </a:lnTo>
                <a:lnTo>
                  <a:pt x="94171" y="646610"/>
                </a:lnTo>
                <a:cubicBezTo>
                  <a:pt x="420072" y="251709"/>
                  <a:pt x="913280" y="0"/>
                  <a:pt x="1465277"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5" name="Oval 104">
            <a:extLst>
              <a:ext uri="{FF2B5EF4-FFF2-40B4-BE49-F238E27FC236}">
                <a16:creationId xmlns:a16="http://schemas.microsoft.com/office/drawing/2014/main" id="{D5391212-5277-4C05-9E96-E724C96113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75971" y="2816635"/>
            <a:ext cx="2865340" cy="2865340"/>
          </a:xfrm>
          <a:prstGeom prst="ellipse">
            <a:avLst/>
          </a:pr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Freeform 65">
            <a:extLst>
              <a:ext uri="{FF2B5EF4-FFF2-40B4-BE49-F238E27FC236}">
                <a16:creationId xmlns:a16="http://schemas.microsoft.com/office/drawing/2014/main" id="{0B331F10-0144-4133-AB48-EDEFB35465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4090921" cy="3465906"/>
          </a:xfrm>
          <a:custGeom>
            <a:avLst/>
            <a:gdLst>
              <a:gd name="connsiteX0" fmla="*/ 0 w 4090921"/>
              <a:gd name="connsiteY0" fmla="*/ 0 h 3465906"/>
              <a:gd name="connsiteX1" fmla="*/ 3746474 w 4090921"/>
              <a:gd name="connsiteY1" fmla="*/ 0 h 3465906"/>
              <a:gd name="connsiteX2" fmla="*/ 3817144 w 4090921"/>
              <a:gd name="connsiteY2" fmla="*/ 116327 h 3465906"/>
              <a:gd name="connsiteX3" fmla="*/ 4090921 w 4090921"/>
              <a:gd name="connsiteY3" fmla="*/ 1197557 h 3465906"/>
              <a:gd name="connsiteX4" fmla="*/ 1822572 w 4090921"/>
              <a:gd name="connsiteY4" fmla="*/ 3465906 h 3465906"/>
              <a:gd name="connsiteX5" fmla="*/ 72204 w 4090921"/>
              <a:gd name="connsiteY5" fmla="*/ 2640438 h 3465906"/>
              <a:gd name="connsiteX6" fmla="*/ 0 w 4090921"/>
              <a:gd name="connsiteY6" fmla="*/ 2543882 h 3465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90921" h="3465906">
                <a:moveTo>
                  <a:pt x="0" y="0"/>
                </a:moveTo>
                <a:lnTo>
                  <a:pt x="3746474" y="0"/>
                </a:lnTo>
                <a:lnTo>
                  <a:pt x="3817144" y="116327"/>
                </a:lnTo>
                <a:cubicBezTo>
                  <a:pt x="3991744" y="437737"/>
                  <a:pt x="4090921" y="806065"/>
                  <a:pt x="4090921" y="1197557"/>
                </a:cubicBezTo>
                <a:cubicBezTo>
                  <a:pt x="4090921" y="2450332"/>
                  <a:pt x="3075348" y="3465906"/>
                  <a:pt x="1822572" y="3465906"/>
                </a:cubicBezTo>
                <a:cubicBezTo>
                  <a:pt x="1117886" y="3465906"/>
                  <a:pt x="488252" y="3144572"/>
                  <a:pt x="72204" y="2640438"/>
                </a:cubicBezTo>
                <a:lnTo>
                  <a:pt x="0" y="2543882"/>
                </a:ln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9" name="Picture 8">
            <a:extLst>
              <a:ext uri="{FF2B5EF4-FFF2-40B4-BE49-F238E27FC236}">
                <a16:creationId xmlns:a16="http://schemas.microsoft.com/office/drawing/2014/main" id="{AFAD3F7C-E9A1-4163-86ED-5E0AC02406D5}"/>
              </a:ext>
            </a:extLst>
          </p:cNvPr>
          <p:cNvPicPr>
            <a:picLocks noChangeAspect="1"/>
          </p:cNvPicPr>
          <p:nvPr/>
        </p:nvPicPr>
        <p:blipFill>
          <a:blip r:embed="rId3"/>
          <a:srcRect l="4604" r="4604"/>
          <a:stretch/>
        </p:blipFill>
        <p:spPr>
          <a:xfrm>
            <a:off x="20" y="4310923"/>
            <a:ext cx="3083422" cy="2547077"/>
          </a:xfrm>
          <a:custGeom>
            <a:avLst/>
            <a:gdLst/>
            <a:ahLst/>
            <a:cxnLst/>
            <a:rect l="l" t="t" r="r" b="b"/>
            <a:pathLst>
              <a:path w="3083442" h="2547077">
                <a:moveTo>
                  <a:pt x="1464476" y="0"/>
                </a:moveTo>
                <a:cubicBezTo>
                  <a:pt x="2358607" y="0"/>
                  <a:pt x="3083442" y="724836"/>
                  <a:pt x="3083442" y="1618966"/>
                </a:cubicBezTo>
                <a:cubicBezTo>
                  <a:pt x="3083442" y="1954265"/>
                  <a:pt x="2981512" y="2265757"/>
                  <a:pt x="2806948" y="2524145"/>
                </a:cubicBezTo>
                <a:lnTo>
                  <a:pt x="2789800" y="2547077"/>
                </a:lnTo>
                <a:lnTo>
                  <a:pt x="139152" y="2547077"/>
                </a:lnTo>
                <a:lnTo>
                  <a:pt x="122004" y="2524145"/>
                </a:lnTo>
                <a:cubicBezTo>
                  <a:pt x="92910" y="2481081"/>
                  <a:pt x="65834" y="2436541"/>
                  <a:pt x="40911" y="2390661"/>
                </a:cubicBezTo>
                <a:lnTo>
                  <a:pt x="0" y="2305737"/>
                </a:lnTo>
                <a:lnTo>
                  <a:pt x="0" y="932195"/>
                </a:lnTo>
                <a:lnTo>
                  <a:pt x="40911" y="847271"/>
                </a:lnTo>
                <a:cubicBezTo>
                  <a:pt x="315065" y="342598"/>
                  <a:pt x="849762" y="0"/>
                  <a:pt x="1464476" y="0"/>
                </a:cubicBezTo>
                <a:close/>
              </a:path>
            </a:pathLst>
          </a:custGeom>
          <a:effectLst>
            <a:softEdge rad="0"/>
          </a:effectLst>
        </p:spPr>
      </p:pic>
      <p:pic>
        <p:nvPicPr>
          <p:cNvPr id="6" name="Picture 5">
            <a:extLst>
              <a:ext uri="{FF2B5EF4-FFF2-40B4-BE49-F238E27FC236}">
                <a16:creationId xmlns:a16="http://schemas.microsoft.com/office/drawing/2014/main" id="{93610E99-21C9-4CDA-BA42-F7BE1A8839AA}"/>
              </a:ext>
            </a:extLst>
          </p:cNvPr>
          <p:cNvPicPr>
            <a:picLocks noChangeAspect="1"/>
          </p:cNvPicPr>
          <p:nvPr/>
        </p:nvPicPr>
        <p:blipFill rotWithShape="1">
          <a:blip r:embed="rId4"/>
          <a:srcRect l="1006" t="1986" r="46369" b="4458"/>
          <a:stretch/>
        </p:blipFill>
        <p:spPr>
          <a:xfrm>
            <a:off x="3532736" y="2984162"/>
            <a:ext cx="2555402" cy="2555402"/>
          </a:xfrm>
          <a:custGeom>
            <a:avLst/>
            <a:gdLst/>
            <a:ahLst/>
            <a:cxnLst/>
            <a:rect l="l" t="t" r="r" b="b"/>
            <a:pathLst>
              <a:path w="6057610" h="605761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effectLst>
            <a:softEdge rad="0"/>
          </a:effectLst>
        </p:spPr>
      </p:pic>
      <p:pic>
        <p:nvPicPr>
          <p:cNvPr id="11" name="Picture 10">
            <a:extLst>
              <a:ext uri="{FF2B5EF4-FFF2-40B4-BE49-F238E27FC236}">
                <a16:creationId xmlns:a16="http://schemas.microsoft.com/office/drawing/2014/main" id="{EABB92F7-567F-411B-8420-D64419FC030D}"/>
              </a:ext>
            </a:extLst>
          </p:cNvPr>
          <p:cNvPicPr>
            <a:picLocks noChangeAspect="1"/>
          </p:cNvPicPr>
          <p:nvPr/>
        </p:nvPicPr>
        <p:blipFill rotWithShape="1">
          <a:blip r:embed="rId5"/>
          <a:srcRect l="10393" t="4760" r="8342" b="4062"/>
          <a:stretch/>
        </p:blipFill>
        <p:spPr>
          <a:xfrm>
            <a:off x="1" y="-1"/>
            <a:ext cx="3943111" cy="3318096"/>
          </a:xfrm>
          <a:custGeom>
            <a:avLst/>
            <a:gdLst/>
            <a:ahLst/>
            <a:cxnLst/>
            <a:rect l="l" t="t" r="r" b="b"/>
            <a:pathLst>
              <a:path w="3943111" h="3318096">
                <a:moveTo>
                  <a:pt x="73119" y="0"/>
                </a:moveTo>
                <a:lnTo>
                  <a:pt x="3572026" y="0"/>
                </a:lnTo>
                <a:lnTo>
                  <a:pt x="3580957" y="11944"/>
                </a:lnTo>
                <a:cubicBezTo>
                  <a:pt x="3809602" y="350384"/>
                  <a:pt x="3943111" y="758379"/>
                  <a:pt x="3943111" y="1197557"/>
                </a:cubicBezTo>
                <a:cubicBezTo>
                  <a:pt x="3943111" y="2368699"/>
                  <a:pt x="2993714" y="3318096"/>
                  <a:pt x="1822572" y="3318096"/>
                </a:cubicBezTo>
                <a:cubicBezTo>
                  <a:pt x="1090609" y="3318096"/>
                  <a:pt x="445264" y="2947238"/>
                  <a:pt x="64188" y="2383171"/>
                </a:cubicBezTo>
                <a:lnTo>
                  <a:pt x="0" y="2277515"/>
                </a:lnTo>
                <a:lnTo>
                  <a:pt x="0" y="117600"/>
                </a:lnTo>
                <a:lnTo>
                  <a:pt x="64188" y="11944"/>
                </a:lnTo>
                <a:close/>
              </a:path>
            </a:pathLst>
          </a:custGeom>
          <a:effectLst>
            <a:softEdge rad="0"/>
          </a:effectLst>
        </p:spPr>
      </p:pic>
      <p:sp>
        <p:nvSpPr>
          <p:cNvPr id="2" name="Title 1">
            <a:extLst>
              <a:ext uri="{FF2B5EF4-FFF2-40B4-BE49-F238E27FC236}">
                <a16:creationId xmlns:a16="http://schemas.microsoft.com/office/drawing/2014/main" id="{C1687981-C4AB-4EC5-9A18-564CF1BFEF5F}"/>
              </a:ext>
            </a:extLst>
          </p:cNvPr>
          <p:cNvSpPr>
            <a:spLocks noGrp="1"/>
          </p:cNvSpPr>
          <p:nvPr>
            <p:ph type="title"/>
          </p:nvPr>
        </p:nvSpPr>
        <p:spPr>
          <a:xfrm>
            <a:off x="6961271" y="850520"/>
            <a:ext cx="4333814" cy="820598"/>
          </a:xfrm>
          <a:solidFill>
            <a:schemeClr val="bg1">
              <a:alpha val="75000"/>
            </a:schemeClr>
          </a:solidFill>
        </p:spPr>
        <p:txBody>
          <a:bodyPr vert="horz" lIns="91440" tIns="45720" rIns="91440" bIns="45720" rtlCol="0">
            <a:normAutofit/>
          </a:bodyPr>
          <a:lstStyle/>
          <a:p>
            <a:pPr algn="ctr"/>
            <a:r>
              <a:rPr lang="en-US" sz="4800" dirty="0">
                <a:solidFill>
                  <a:srgbClr val="002060"/>
                </a:solidFill>
                <a:latin typeface="Calibri" panose="020F0502020204030204" pitchFamily="34" charset="0"/>
                <a:cs typeface="Calibri" panose="020F0502020204030204" pitchFamily="34" charset="0"/>
              </a:rPr>
              <a:t>Goals</a:t>
            </a:r>
            <a:endParaRPr lang="en-US" sz="4800" i="1" dirty="0">
              <a:solidFill>
                <a:srgbClr val="002060"/>
              </a:solidFill>
              <a:latin typeface="Calibri" panose="020F0502020204030204" pitchFamily="34" charset="0"/>
              <a:cs typeface="Calibri" panose="020F0502020204030204" pitchFamily="34" charset="0"/>
            </a:endParaRPr>
          </a:p>
        </p:txBody>
      </p:sp>
      <p:sp>
        <p:nvSpPr>
          <p:cNvPr id="32" name="Rectangle: Rounded Corners 31">
            <a:extLst>
              <a:ext uri="{FF2B5EF4-FFF2-40B4-BE49-F238E27FC236}">
                <a16:creationId xmlns:a16="http://schemas.microsoft.com/office/drawing/2014/main" id="{8B3773B1-B47A-4E53-910E-A073155ED927}"/>
              </a:ext>
            </a:extLst>
          </p:cNvPr>
          <p:cNvSpPr/>
          <p:nvPr/>
        </p:nvSpPr>
        <p:spPr>
          <a:xfrm>
            <a:off x="6483095" y="1963528"/>
            <a:ext cx="5554576" cy="864951"/>
          </a:xfrm>
          <a:prstGeom prst="roundRect">
            <a:avLst>
              <a:gd name="adj" fmla="val 10000"/>
            </a:avLst>
          </a:prstGeom>
        </p:spPr>
        <p:style>
          <a:lnRef idx="0">
            <a:schemeClr val="dk1">
              <a:hueOff val="0"/>
              <a:satOff val="0"/>
              <a:lumOff val="0"/>
              <a:alphaOff val="0"/>
            </a:schemeClr>
          </a:lnRef>
          <a:fillRef idx="1">
            <a:schemeClr val="bg1">
              <a:lumMod val="95000"/>
              <a:hueOff val="0"/>
              <a:satOff val="0"/>
              <a:lumOff val="0"/>
              <a:alphaOff val="0"/>
            </a:schemeClr>
          </a:fillRef>
          <a:effectRef idx="0">
            <a:schemeClr val="bg1">
              <a:lumMod val="95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33" name="TextBox 32">
            <a:extLst>
              <a:ext uri="{FF2B5EF4-FFF2-40B4-BE49-F238E27FC236}">
                <a16:creationId xmlns:a16="http://schemas.microsoft.com/office/drawing/2014/main" id="{3D1A4EAE-EBD8-4FE4-933C-B29AC156FABF}"/>
              </a:ext>
            </a:extLst>
          </p:cNvPr>
          <p:cNvSpPr txBox="1"/>
          <p:nvPr/>
        </p:nvSpPr>
        <p:spPr>
          <a:xfrm>
            <a:off x="7121494" y="2057331"/>
            <a:ext cx="4823579" cy="707886"/>
          </a:xfrm>
          <a:prstGeom prst="rect">
            <a:avLst/>
          </a:prstGeom>
          <a:noFill/>
        </p:spPr>
        <p:txBody>
          <a:bodyPr wrap="square" rtlCol="0">
            <a:spAutoFit/>
          </a:bodyPr>
          <a:lstStyle/>
          <a:p>
            <a:r>
              <a:rPr lang="en-US" sz="2000" i="1" kern="1200" dirty="0">
                <a:latin typeface="Calibri" panose="020F0502020204030204" pitchFamily="34" charset="0"/>
                <a:cs typeface="Calibri" panose="020F0502020204030204" pitchFamily="34" charset="0"/>
              </a:rPr>
              <a:t>Increase access to services and opportunities, individually and collectively</a:t>
            </a:r>
          </a:p>
        </p:txBody>
      </p:sp>
      <p:sp>
        <p:nvSpPr>
          <p:cNvPr id="36" name="Rectangle 35" descr="Chat">
            <a:extLst>
              <a:ext uri="{FF2B5EF4-FFF2-40B4-BE49-F238E27FC236}">
                <a16:creationId xmlns:a16="http://schemas.microsoft.com/office/drawing/2014/main" id="{CAFDD254-92F0-436C-B836-9E68103B6ABB}"/>
              </a:ext>
            </a:extLst>
          </p:cNvPr>
          <p:cNvSpPr/>
          <p:nvPr/>
        </p:nvSpPr>
        <p:spPr>
          <a:xfrm>
            <a:off x="6664084" y="2112575"/>
            <a:ext cx="422684" cy="525284"/>
          </a:xfrm>
          <a:prstGeom prst="rect">
            <a:avLst/>
          </a:prstGeom>
          <a: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a:blipFill>
          <a:ln>
            <a:noFill/>
          </a:ln>
        </p:spPr>
        <p:style>
          <a:lnRef idx="2">
            <a:scrgbClr r="0" g="0" b="0"/>
          </a:lnRef>
          <a:fillRef idx="1">
            <a:scrgbClr r="0" g="0" b="0"/>
          </a:fillRef>
          <a:effectRef idx="0">
            <a:schemeClr val="accent5">
              <a:hueOff val="0"/>
              <a:satOff val="0"/>
              <a:lumOff val="0"/>
              <a:alphaOff val="0"/>
            </a:schemeClr>
          </a:effectRef>
          <a:fontRef idx="minor">
            <a:schemeClr val="lt1"/>
          </a:fontRef>
        </p:style>
      </p:sp>
      <p:sp>
        <p:nvSpPr>
          <p:cNvPr id="39" name="Rectangle: Rounded Corners 38">
            <a:extLst>
              <a:ext uri="{FF2B5EF4-FFF2-40B4-BE49-F238E27FC236}">
                <a16:creationId xmlns:a16="http://schemas.microsoft.com/office/drawing/2014/main" id="{7DB4848B-E844-4269-B7A8-33E15C75466F}"/>
              </a:ext>
            </a:extLst>
          </p:cNvPr>
          <p:cNvSpPr/>
          <p:nvPr/>
        </p:nvSpPr>
        <p:spPr>
          <a:xfrm>
            <a:off x="6483095" y="3125649"/>
            <a:ext cx="5554576" cy="793544"/>
          </a:xfrm>
          <a:prstGeom prst="roundRect">
            <a:avLst>
              <a:gd name="adj" fmla="val 10000"/>
            </a:avLst>
          </a:prstGeom>
        </p:spPr>
        <p:style>
          <a:lnRef idx="0">
            <a:schemeClr val="dk1">
              <a:hueOff val="0"/>
              <a:satOff val="0"/>
              <a:lumOff val="0"/>
              <a:alphaOff val="0"/>
            </a:schemeClr>
          </a:lnRef>
          <a:fillRef idx="1">
            <a:schemeClr val="bg1">
              <a:lumMod val="95000"/>
              <a:hueOff val="0"/>
              <a:satOff val="0"/>
              <a:lumOff val="0"/>
              <a:alphaOff val="0"/>
            </a:schemeClr>
          </a:fillRef>
          <a:effectRef idx="0">
            <a:schemeClr val="bg1">
              <a:lumMod val="95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40" name="TextBox 39">
            <a:extLst>
              <a:ext uri="{FF2B5EF4-FFF2-40B4-BE49-F238E27FC236}">
                <a16:creationId xmlns:a16="http://schemas.microsoft.com/office/drawing/2014/main" id="{E34734BB-ECC6-4AE1-B990-3678E9C75C91}"/>
              </a:ext>
            </a:extLst>
          </p:cNvPr>
          <p:cNvSpPr txBox="1"/>
          <p:nvPr/>
        </p:nvSpPr>
        <p:spPr>
          <a:xfrm>
            <a:off x="7121494" y="3219451"/>
            <a:ext cx="4823579" cy="707886"/>
          </a:xfrm>
          <a:prstGeom prst="rect">
            <a:avLst/>
          </a:prstGeom>
          <a:noFill/>
        </p:spPr>
        <p:txBody>
          <a:bodyPr wrap="square" rtlCol="0">
            <a:spAutoFit/>
          </a:bodyPr>
          <a:lstStyle/>
          <a:p>
            <a:pPr lvl="0">
              <a:lnSpc>
                <a:spcPct val="100000"/>
              </a:lnSpc>
            </a:pPr>
            <a:r>
              <a:rPr lang="en-US" sz="2000" i="1" dirty="0">
                <a:latin typeface="Calibri" panose="020F0502020204030204" pitchFamily="34" charset="0"/>
                <a:cs typeface="Calibri" panose="020F0502020204030204" pitchFamily="34" charset="0"/>
              </a:rPr>
              <a:t>Foment civic participation and community engagement</a:t>
            </a:r>
          </a:p>
        </p:txBody>
      </p:sp>
      <p:sp>
        <p:nvSpPr>
          <p:cNvPr id="28" name="Rectangle 27" descr="Chat Bubble">
            <a:extLst>
              <a:ext uri="{FF2B5EF4-FFF2-40B4-BE49-F238E27FC236}">
                <a16:creationId xmlns:a16="http://schemas.microsoft.com/office/drawing/2014/main" id="{A2F1651E-A422-4D03-BD51-C5CF1A32E22E}"/>
              </a:ext>
            </a:extLst>
          </p:cNvPr>
          <p:cNvSpPr/>
          <p:nvPr/>
        </p:nvSpPr>
        <p:spPr>
          <a:xfrm>
            <a:off x="6645644" y="3204419"/>
            <a:ext cx="441124" cy="624007"/>
          </a:xfrm>
          <a:prstGeom prst="rect">
            <a:avLst/>
          </a:prstGeom>
          <a:blipFill rotWithShape="1">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a:blipFill>
          <a:ln>
            <a:noFill/>
          </a:ln>
        </p:spPr>
        <p:style>
          <a:lnRef idx="2">
            <a:scrgbClr r="0" g="0" b="0"/>
          </a:lnRef>
          <a:fillRef idx="1">
            <a:scrgbClr r="0" g="0" b="0"/>
          </a:fillRef>
          <a:effectRef idx="0">
            <a:schemeClr val="accent6">
              <a:hueOff val="0"/>
              <a:satOff val="0"/>
              <a:lumOff val="0"/>
              <a:alphaOff val="0"/>
            </a:schemeClr>
          </a:effectRef>
          <a:fontRef idx="minor">
            <a:schemeClr val="lt1"/>
          </a:fontRef>
        </p:style>
      </p:sp>
      <p:sp>
        <p:nvSpPr>
          <p:cNvPr id="48" name="Rectangle: Rounded Corners 47">
            <a:extLst>
              <a:ext uri="{FF2B5EF4-FFF2-40B4-BE49-F238E27FC236}">
                <a16:creationId xmlns:a16="http://schemas.microsoft.com/office/drawing/2014/main" id="{0F05950C-3BF9-4E3E-9A88-2956DB2C9378}"/>
              </a:ext>
            </a:extLst>
          </p:cNvPr>
          <p:cNvSpPr/>
          <p:nvPr/>
        </p:nvSpPr>
        <p:spPr>
          <a:xfrm>
            <a:off x="6491877" y="4287768"/>
            <a:ext cx="5554576" cy="793545"/>
          </a:xfrm>
          <a:prstGeom prst="roundRect">
            <a:avLst>
              <a:gd name="adj" fmla="val 10000"/>
            </a:avLst>
          </a:prstGeom>
        </p:spPr>
        <p:style>
          <a:lnRef idx="0">
            <a:schemeClr val="dk1">
              <a:hueOff val="0"/>
              <a:satOff val="0"/>
              <a:lumOff val="0"/>
              <a:alphaOff val="0"/>
            </a:schemeClr>
          </a:lnRef>
          <a:fillRef idx="1">
            <a:schemeClr val="bg1">
              <a:lumMod val="95000"/>
              <a:hueOff val="0"/>
              <a:satOff val="0"/>
              <a:lumOff val="0"/>
              <a:alphaOff val="0"/>
            </a:schemeClr>
          </a:fillRef>
          <a:effectRef idx="0">
            <a:schemeClr val="bg1">
              <a:lumMod val="95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49" name="TextBox 48">
            <a:extLst>
              <a:ext uri="{FF2B5EF4-FFF2-40B4-BE49-F238E27FC236}">
                <a16:creationId xmlns:a16="http://schemas.microsoft.com/office/drawing/2014/main" id="{4A776DAE-A27A-48BD-92AD-6DE803CFCA83}"/>
              </a:ext>
            </a:extLst>
          </p:cNvPr>
          <p:cNvSpPr txBox="1"/>
          <p:nvPr/>
        </p:nvSpPr>
        <p:spPr>
          <a:xfrm>
            <a:off x="7130276" y="4295912"/>
            <a:ext cx="4823579" cy="707886"/>
          </a:xfrm>
          <a:prstGeom prst="rect">
            <a:avLst/>
          </a:prstGeom>
          <a:noFill/>
        </p:spPr>
        <p:txBody>
          <a:bodyPr wrap="square" rtlCol="0">
            <a:spAutoFit/>
          </a:bodyPr>
          <a:lstStyle/>
          <a:p>
            <a:pPr lvl="0">
              <a:lnSpc>
                <a:spcPct val="100000"/>
              </a:lnSpc>
            </a:pPr>
            <a:r>
              <a:rPr lang="en-US" sz="2000" i="1" dirty="0">
                <a:latin typeface="Calibri" panose="020F0502020204030204" pitchFamily="34" charset="0"/>
                <a:cs typeface="Calibri" panose="020F0502020204030204" pitchFamily="34" charset="0"/>
              </a:rPr>
              <a:t>Protect and advance the rights of immigrants and the Latinx community</a:t>
            </a:r>
          </a:p>
        </p:txBody>
      </p:sp>
      <p:sp>
        <p:nvSpPr>
          <p:cNvPr id="51" name="Rectangle: Rounded Corners 50">
            <a:extLst>
              <a:ext uri="{FF2B5EF4-FFF2-40B4-BE49-F238E27FC236}">
                <a16:creationId xmlns:a16="http://schemas.microsoft.com/office/drawing/2014/main" id="{49415933-530C-47F3-BAAC-DCDA217F5DEE}"/>
              </a:ext>
            </a:extLst>
          </p:cNvPr>
          <p:cNvSpPr/>
          <p:nvPr/>
        </p:nvSpPr>
        <p:spPr>
          <a:xfrm>
            <a:off x="6491877" y="5449888"/>
            <a:ext cx="5554576" cy="801689"/>
          </a:xfrm>
          <a:prstGeom prst="roundRect">
            <a:avLst>
              <a:gd name="adj" fmla="val 10000"/>
            </a:avLst>
          </a:prstGeom>
        </p:spPr>
        <p:style>
          <a:lnRef idx="0">
            <a:schemeClr val="dk1">
              <a:hueOff val="0"/>
              <a:satOff val="0"/>
              <a:lumOff val="0"/>
              <a:alphaOff val="0"/>
            </a:schemeClr>
          </a:lnRef>
          <a:fillRef idx="1">
            <a:schemeClr val="bg1">
              <a:lumMod val="95000"/>
              <a:hueOff val="0"/>
              <a:satOff val="0"/>
              <a:lumOff val="0"/>
              <a:alphaOff val="0"/>
            </a:schemeClr>
          </a:fillRef>
          <a:effectRef idx="0">
            <a:schemeClr val="bg1">
              <a:lumMod val="95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52" name="TextBox 51">
            <a:extLst>
              <a:ext uri="{FF2B5EF4-FFF2-40B4-BE49-F238E27FC236}">
                <a16:creationId xmlns:a16="http://schemas.microsoft.com/office/drawing/2014/main" id="{5588BD14-BFC0-4B97-A98C-C2276D7FB535}"/>
              </a:ext>
            </a:extLst>
          </p:cNvPr>
          <p:cNvSpPr txBox="1"/>
          <p:nvPr/>
        </p:nvSpPr>
        <p:spPr>
          <a:xfrm>
            <a:off x="7121493" y="5492960"/>
            <a:ext cx="4823579" cy="707886"/>
          </a:xfrm>
          <a:prstGeom prst="rect">
            <a:avLst/>
          </a:prstGeom>
          <a:noFill/>
        </p:spPr>
        <p:txBody>
          <a:bodyPr wrap="square" rtlCol="0">
            <a:spAutoFit/>
          </a:bodyPr>
          <a:lstStyle/>
          <a:p>
            <a:pPr lvl="0">
              <a:lnSpc>
                <a:spcPct val="100000"/>
              </a:lnSpc>
            </a:pPr>
            <a:r>
              <a:rPr lang="en-US" sz="2000" i="1" dirty="0">
                <a:latin typeface="Calibri" panose="020F0502020204030204" pitchFamily="34" charset="0"/>
                <a:cs typeface="Calibri" panose="020F0502020204030204" pitchFamily="34" charset="0"/>
              </a:rPr>
              <a:t>Promote an equitable, just, and inclusive society for all</a:t>
            </a:r>
          </a:p>
        </p:txBody>
      </p:sp>
      <p:sp>
        <p:nvSpPr>
          <p:cNvPr id="37" name="Rectangle 36" descr="Users">
            <a:extLst>
              <a:ext uri="{FF2B5EF4-FFF2-40B4-BE49-F238E27FC236}">
                <a16:creationId xmlns:a16="http://schemas.microsoft.com/office/drawing/2014/main" id="{6E37FEC7-38BE-4634-A1E9-09FC7C6B948A}"/>
              </a:ext>
            </a:extLst>
          </p:cNvPr>
          <p:cNvSpPr/>
          <p:nvPr/>
        </p:nvSpPr>
        <p:spPr>
          <a:xfrm>
            <a:off x="6602470" y="4414135"/>
            <a:ext cx="484298" cy="546616"/>
          </a:xfrm>
          <a:prstGeom prst="rect">
            <a:avLst/>
          </a:prstGeom>
          <a:blipFill rotWithShape="1">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a:blipFill>
          <a:ln>
            <a:noFill/>
          </a:ln>
        </p:spPr>
        <p:style>
          <a:lnRef idx="2">
            <a:scrgbClr r="0" g="0" b="0"/>
          </a:lnRef>
          <a:fillRef idx="1">
            <a:scrgbClr r="0" g="0" b="0"/>
          </a:fillRef>
          <a:effectRef idx="0">
            <a:schemeClr val="accent3">
              <a:hueOff val="0"/>
              <a:satOff val="0"/>
              <a:lumOff val="0"/>
              <a:alphaOff val="0"/>
            </a:schemeClr>
          </a:effectRef>
          <a:fontRef idx="minor">
            <a:schemeClr val="lt1"/>
          </a:fontRef>
        </p:style>
        <p:txBody>
          <a:bodyPr/>
          <a:lstStyle/>
          <a:p>
            <a:endParaRPr lang="en-US" dirty="0"/>
          </a:p>
        </p:txBody>
      </p:sp>
      <p:sp>
        <p:nvSpPr>
          <p:cNvPr id="38" name="Rectangle 37" descr="Scales of Justice">
            <a:extLst>
              <a:ext uri="{FF2B5EF4-FFF2-40B4-BE49-F238E27FC236}">
                <a16:creationId xmlns:a16="http://schemas.microsoft.com/office/drawing/2014/main" id="{12C6C4DF-29F0-4F4C-92D8-84B7D9E4DA22}"/>
              </a:ext>
            </a:extLst>
          </p:cNvPr>
          <p:cNvSpPr/>
          <p:nvPr/>
        </p:nvSpPr>
        <p:spPr>
          <a:xfrm>
            <a:off x="6662805" y="5551318"/>
            <a:ext cx="449906" cy="591170"/>
          </a:xfrm>
          <a:prstGeom prst="rect">
            <a:avLst/>
          </a:prstGeom>
          <a:blipFill rotWithShape="1">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a:blipFill>
          <a:ln>
            <a:noFill/>
          </a:ln>
        </p:spPr>
        <p:style>
          <a:lnRef idx="2">
            <a:scrgbClr r="0" g="0" b="0"/>
          </a:lnRef>
          <a:fillRef idx="1">
            <a:scrgbClr r="0" g="0" b="0"/>
          </a:fillRef>
          <a:effectRef idx="0">
            <a:schemeClr val="accent4">
              <a:hueOff val="0"/>
              <a:satOff val="0"/>
              <a:lumOff val="0"/>
              <a:alphaOff val="0"/>
            </a:schemeClr>
          </a:effectRef>
          <a:fontRef idx="minor">
            <a:schemeClr val="lt1"/>
          </a:fontRef>
        </p:style>
      </p:sp>
    </p:spTree>
    <p:extLst>
      <p:ext uri="{BB962C8B-B14F-4D97-AF65-F5344CB8AC3E}">
        <p14:creationId xmlns:p14="http://schemas.microsoft.com/office/powerpoint/2010/main" val="2773648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A310BB-63D0-4791-AD1D-6993EB9F53CD}"/>
              </a:ext>
            </a:extLst>
          </p:cNvPr>
          <p:cNvSpPr>
            <a:spLocks noGrp="1"/>
          </p:cNvSpPr>
          <p:nvPr>
            <p:ph type="title"/>
          </p:nvPr>
        </p:nvSpPr>
        <p:spPr>
          <a:xfrm>
            <a:off x="-9834" y="125275"/>
            <a:ext cx="12201833" cy="732556"/>
          </a:xfrm>
          <a:solidFill>
            <a:srgbClr val="002060"/>
          </a:solidFill>
        </p:spPr>
        <p:txBody>
          <a:bodyPr vert="horz" lIns="91440" tIns="45720" rIns="91440" bIns="45720" rtlCol="0" anchor="b">
            <a:normAutofit/>
          </a:bodyPr>
          <a:lstStyle/>
          <a:p>
            <a:pPr algn="ctr"/>
            <a:r>
              <a:rPr lang="en-US" b="1" kern="1200" dirty="0">
                <a:solidFill>
                  <a:schemeClr val="bg1"/>
                </a:solidFill>
                <a:latin typeface="+mj-lt"/>
                <a:ea typeface="+mj-ea"/>
                <a:cs typeface="+mj-cs"/>
              </a:rPr>
              <a:t>Chatham County Programs</a:t>
            </a:r>
            <a:endParaRPr lang="en-US" i="1" kern="1200" dirty="0">
              <a:solidFill>
                <a:schemeClr val="bg1"/>
              </a:solidFill>
              <a:latin typeface="+mj-lt"/>
              <a:ea typeface="+mj-ea"/>
              <a:cs typeface="+mj-cs"/>
            </a:endParaRPr>
          </a:p>
        </p:txBody>
      </p:sp>
      <p:pic>
        <p:nvPicPr>
          <p:cNvPr id="4" name="Picture 3" descr="A picture containing person, indoor&#10;&#10;Description automatically generated">
            <a:extLst>
              <a:ext uri="{FF2B5EF4-FFF2-40B4-BE49-F238E27FC236}">
                <a16:creationId xmlns:a16="http://schemas.microsoft.com/office/drawing/2014/main" id="{8E1B388B-39C8-4AAA-83F8-57A75C16214D}"/>
              </a:ext>
            </a:extLst>
          </p:cNvPr>
          <p:cNvPicPr>
            <a:picLocks noChangeAspect="1"/>
          </p:cNvPicPr>
          <p:nvPr/>
        </p:nvPicPr>
        <p:blipFill rotWithShape="1">
          <a:blip r:embed="rId2"/>
          <a:srcRect l="299" t="8598" r="-302" b="15627"/>
          <a:stretch/>
        </p:blipFill>
        <p:spPr>
          <a:xfrm>
            <a:off x="3649628" y="1050825"/>
            <a:ext cx="4609359" cy="2747153"/>
          </a:xfrm>
          <a:custGeom>
            <a:avLst/>
            <a:gdLst/>
            <a:ahLst/>
            <a:cxnLst/>
            <a:rect l="l" t="t" r="r" b="b"/>
            <a:pathLst>
              <a:path w="4609359" h="2130473">
                <a:moveTo>
                  <a:pt x="986689" y="0"/>
                </a:moveTo>
                <a:lnTo>
                  <a:pt x="4609359" y="0"/>
                </a:lnTo>
                <a:lnTo>
                  <a:pt x="3622670" y="2130473"/>
                </a:lnTo>
                <a:lnTo>
                  <a:pt x="0" y="2130473"/>
                </a:lnTo>
                <a:close/>
              </a:path>
            </a:pathLst>
          </a:custGeom>
        </p:spPr>
      </p:pic>
      <p:pic>
        <p:nvPicPr>
          <p:cNvPr id="11" name="Picture 10" descr="A group of people posing for a photo&#10;&#10;Description automatically generated">
            <a:extLst>
              <a:ext uri="{FF2B5EF4-FFF2-40B4-BE49-F238E27FC236}">
                <a16:creationId xmlns:a16="http://schemas.microsoft.com/office/drawing/2014/main" id="{9A434FBB-ADF2-4A9D-9B9A-8F0FB5FD4397}"/>
              </a:ext>
            </a:extLst>
          </p:cNvPr>
          <p:cNvPicPr>
            <a:picLocks noChangeAspect="1"/>
          </p:cNvPicPr>
          <p:nvPr/>
        </p:nvPicPr>
        <p:blipFill rotWithShape="1">
          <a:blip r:embed="rId3"/>
          <a:srcRect l="7602" t="-219" r="4285" b="13729"/>
          <a:stretch/>
        </p:blipFill>
        <p:spPr>
          <a:xfrm>
            <a:off x="9278" y="1043870"/>
            <a:ext cx="4475120" cy="2747153"/>
          </a:xfrm>
          <a:custGeom>
            <a:avLst/>
            <a:gdLst/>
            <a:ahLst/>
            <a:cxnLst/>
            <a:rect l="l" t="t" r="r" b="b"/>
            <a:pathLst>
              <a:path w="4475140" h="2130473">
                <a:moveTo>
                  <a:pt x="0" y="0"/>
                </a:moveTo>
                <a:lnTo>
                  <a:pt x="1074821" y="0"/>
                </a:lnTo>
                <a:lnTo>
                  <a:pt x="1074821" y="239"/>
                </a:lnTo>
                <a:lnTo>
                  <a:pt x="4475140" y="239"/>
                </a:lnTo>
                <a:lnTo>
                  <a:pt x="3488563" y="2130473"/>
                </a:lnTo>
                <a:lnTo>
                  <a:pt x="0" y="2130473"/>
                </a:lnTo>
                <a:close/>
              </a:path>
            </a:pathLst>
          </a:custGeom>
        </p:spPr>
      </p:pic>
      <p:pic>
        <p:nvPicPr>
          <p:cNvPr id="9" name="Picture 8" descr="A group of people in clothing&#10;&#10;Description automatically generated with low confidence">
            <a:extLst>
              <a:ext uri="{FF2B5EF4-FFF2-40B4-BE49-F238E27FC236}">
                <a16:creationId xmlns:a16="http://schemas.microsoft.com/office/drawing/2014/main" id="{28E99F61-44CC-4054-BAE7-1F8CF3B12440}"/>
              </a:ext>
            </a:extLst>
          </p:cNvPr>
          <p:cNvPicPr>
            <a:picLocks noChangeAspect="1"/>
          </p:cNvPicPr>
          <p:nvPr/>
        </p:nvPicPr>
        <p:blipFill rotWithShape="1">
          <a:blip r:embed="rId4">
            <a:extLst>
              <a:ext uri="{28A0092B-C50C-407E-A947-70E740481C1C}">
                <a14:useLocalDpi xmlns:a14="http://schemas.microsoft.com/office/drawing/2010/main" val="0"/>
              </a:ext>
            </a:extLst>
          </a:blip>
          <a:srcRect l="3" t="10305" b="31766"/>
          <a:stretch/>
        </p:blipFill>
        <p:spPr>
          <a:xfrm>
            <a:off x="7431648" y="1050823"/>
            <a:ext cx="4760659" cy="2747153"/>
          </a:xfrm>
          <a:custGeom>
            <a:avLst/>
            <a:gdLst/>
            <a:ahLst/>
            <a:cxnLst/>
            <a:rect l="l" t="t" r="r" b="b"/>
            <a:pathLst>
              <a:path w="4760659" h="2130473">
                <a:moveTo>
                  <a:pt x="986689" y="0"/>
                </a:moveTo>
                <a:lnTo>
                  <a:pt x="4760659" y="0"/>
                </a:lnTo>
                <a:lnTo>
                  <a:pt x="4760659" y="2130473"/>
                </a:lnTo>
                <a:lnTo>
                  <a:pt x="0" y="2130473"/>
                </a:lnTo>
                <a:close/>
              </a:path>
            </a:pathLst>
          </a:custGeom>
        </p:spPr>
      </p:pic>
      <p:pic>
        <p:nvPicPr>
          <p:cNvPr id="10" name="Picture 9" descr="A group of people posing for a photo&#10;&#10;Description automatically generated">
            <a:extLst>
              <a:ext uri="{FF2B5EF4-FFF2-40B4-BE49-F238E27FC236}">
                <a16:creationId xmlns:a16="http://schemas.microsoft.com/office/drawing/2014/main" id="{52EFFF3F-7E24-47C4-BC44-7BC1D7DD5FBA}"/>
              </a:ext>
            </a:extLst>
          </p:cNvPr>
          <p:cNvPicPr>
            <a:picLocks noChangeAspect="1"/>
          </p:cNvPicPr>
          <p:nvPr/>
        </p:nvPicPr>
        <p:blipFill rotWithShape="1">
          <a:blip r:embed="rId5">
            <a:extLst>
              <a:ext uri="{28A0092B-C50C-407E-A947-70E740481C1C}">
                <a14:useLocalDpi xmlns:a14="http://schemas.microsoft.com/office/drawing/2010/main" val="0"/>
              </a:ext>
            </a:extLst>
          </a:blip>
          <a:srcRect l="2" t="20360" r="-1" b="14848"/>
          <a:stretch/>
        </p:blipFill>
        <p:spPr>
          <a:xfrm>
            <a:off x="7716860" y="3977544"/>
            <a:ext cx="4475140" cy="2804156"/>
          </a:xfrm>
          <a:custGeom>
            <a:avLst/>
            <a:gdLst/>
            <a:ahLst/>
            <a:cxnLst/>
            <a:rect l="l" t="t" r="r" b="b"/>
            <a:pathLst>
              <a:path w="4475140" h="2174680">
                <a:moveTo>
                  <a:pt x="1006941" y="0"/>
                </a:moveTo>
                <a:lnTo>
                  <a:pt x="4475140" y="0"/>
                </a:lnTo>
                <a:lnTo>
                  <a:pt x="4475140" y="2174680"/>
                </a:lnTo>
                <a:lnTo>
                  <a:pt x="3400319" y="2174680"/>
                </a:lnTo>
                <a:lnTo>
                  <a:pt x="3400319" y="2174202"/>
                </a:lnTo>
                <a:lnTo>
                  <a:pt x="0" y="2174202"/>
                </a:lnTo>
                <a:close/>
              </a:path>
            </a:pathLst>
          </a:custGeom>
        </p:spPr>
      </p:pic>
      <p:pic>
        <p:nvPicPr>
          <p:cNvPr id="6" name="Picture 5" descr="A picture containing text&#10;&#10;Description automatically generated">
            <a:extLst>
              <a:ext uri="{FF2B5EF4-FFF2-40B4-BE49-F238E27FC236}">
                <a16:creationId xmlns:a16="http://schemas.microsoft.com/office/drawing/2014/main" id="{9830CF71-F97F-4EEE-AB3F-92635197FF90}"/>
              </a:ext>
            </a:extLst>
          </p:cNvPr>
          <p:cNvPicPr>
            <a:picLocks noChangeAspect="1"/>
          </p:cNvPicPr>
          <p:nvPr/>
        </p:nvPicPr>
        <p:blipFill rotWithShape="1">
          <a:blip r:embed="rId6"/>
          <a:srcRect l="2273" t="3956" r="2746" b="45580"/>
          <a:stretch/>
        </p:blipFill>
        <p:spPr>
          <a:xfrm>
            <a:off x="4039737" y="3977062"/>
            <a:ext cx="4523640" cy="2804775"/>
          </a:xfrm>
          <a:custGeom>
            <a:avLst/>
            <a:gdLst/>
            <a:ahLst/>
            <a:cxnLst/>
            <a:rect l="l" t="t" r="r" b="b"/>
            <a:pathLst>
              <a:path w="4523640" h="2175160">
                <a:moveTo>
                  <a:pt x="0" y="0"/>
                </a:moveTo>
                <a:lnTo>
                  <a:pt x="4523640" y="0"/>
                </a:lnTo>
                <a:lnTo>
                  <a:pt x="3516256" y="2175160"/>
                </a:lnTo>
                <a:lnTo>
                  <a:pt x="0" y="2175160"/>
                </a:lnTo>
                <a:lnTo>
                  <a:pt x="0" y="2174920"/>
                </a:lnTo>
                <a:lnTo>
                  <a:pt x="14159" y="2174920"/>
                </a:lnTo>
                <a:lnTo>
                  <a:pt x="1021100" y="718"/>
                </a:lnTo>
                <a:lnTo>
                  <a:pt x="0" y="718"/>
                </a:lnTo>
                <a:close/>
              </a:path>
            </a:pathLst>
          </a:custGeom>
        </p:spPr>
      </p:pic>
      <p:pic>
        <p:nvPicPr>
          <p:cNvPr id="14" name="Picture 13" descr="A group of people posing for a photo&#10;&#10;Description automatically generated">
            <a:extLst>
              <a:ext uri="{FF2B5EF4-FFF2-40B4-BE49-F238E27FC236}">
                <a16:creationId xmlns:a16="http://schemas.microsoft.com/office/drawing/2014/main" id="{B4D4BC24-D4A6-421C-B137-3CB2133A1047}"/>
              </a:ext>
            </a:extLst>
          </p:cNvPr>
          <p:cNvPicPr>
            <a:picLocks noChangeAspect="1"/>
          </p:cNvPicPr>
          <p:nvPr/>
        </p:nvPicPr>
        <p:blipFill rotWithShape="1">
          <a:blip r:embed="rId7"/>
          <a:srcRect l="10684" t="20013" r="9961" b="15467"/>
          <a:stretch/>
        </p:blipFill>
        <p:spPr>
          <a:xfrm>
            <a:off x="-2" y="3984017"/>
            <a:ext cx="4908824" cy="2804775"/>
          </a:xfrm>
          <a:custGeom>
            <a:avLst/>
            <a:gdLst/>
            <a:ahLst/>
            <a:cxnLst/>
            <a:rect l="l" t="t" r="r" b="b"/>
            <a:pathLst>
              <a:path w="4908824" h="2175160">
                <a:moveTo>
                  <a:pt x="0" y="0"/>
                </a:moveTo>
                <a:lnTo>
                  <a:pt x="4908824" y="0"/>
                </a:lnTo>
                <a:lnTo>
                  <a:pt x="3901440" y="2175160"/>
                </a:lnTo>
                <a:lnTo>
                  <a:pt x="0" y="2175160"/>
                </a:lnTo>
                <a:close/>
              </a:path>
            </a:pathLst>
          </a:custGeom>
        </p:spPr>
      </p:pic>
      <p:sp>
        <p:nvSpPr>
          <p:cNvPr id="19" name="TextBox 18">
            <a:extLst>
              <a:ext uri="{FF2B5EF4-FFF2-40B4-BE49-F238E27FC236}">
                <a16:creationId xmlns:a16="http://schemas.microsoft.com/office/drawing/2014/main" id="{76149BE6-163D-44A1-B87A-BB97F9C65FBF}"/>
              </a:ext>
            </a:extLst>
          </p:cNvPr>
          <p:cNvSpPr txBox="1"/>
          <p:nvPr/>
        </p:nvSpPr>
        <p:spPr>
          <a:xfrm>
            <a:off x="7726693" y="6278191"/>
            <a:ext cx="4475139" cy="369332"/>
          </a:xfrm>
          <a:prstGeom prst="rect">
            <a:avLst/>
          </a:prstGeom>
          <a:solidFill>
            <a:schemeClr val="bg1">
              <a:alpha val="75000"/>
            </a:schemeClr>
          </a:solidFill>
        </p:spPr>
        <p:txBody>
          <a:bodyPr wrap="square" rtlCol="0">
            <a:spAutoFit/>
          </a:bodyPr>
          <a:lstStyle/>
          <a:p>
            <a:pPr algn="ctr">
              <a:spcAft>
                <a:spcPts val="600"/>
              </a:spcAft>
            </a:pPr>
            <a:r>
              <a:rPr lang="en-US" b="1" dirty="0">
                <a:solidFill>
                  <a:srgbClr val="002060"/>
                </a:solidFill>
              </a:rPr>
              <a:t>Community Support</a:t>
            </a:r>
            <a:endParaRPr lang="en-US" i="1" dirty="0">
              <a:solidFill>
                <a:srgbClr val="002060"/>
              </a:solidFill>
            </a:endParaRPr>
          </a:p>
        </p:txBody>
      </p:sp>
      <p:sp>
        <p:nvSpPr>
          <p:cNvPr id="24" name="TextBox 23">
            <a:extLst>
              <a:ext uri="{FF2B5EF4-FFF2-40B4-BE49-F238E27FC236}">
                <a16:creationId xmlns:a16="http://schemas.microsoft.com/office/drawing/2014/main" id="{B2E4BF15-E7D6-41AE-AA31-D8EA9A77DD4A}"/>
              </a:ext>
            </a:extLst>
          </p:cNvPr>
          <p:cNvSpPr txBox="1"/>
          <p:nvPr/>
        </p:nvSpPr>
        <p:spPr>
          <a:xfrm>
            <a:off x="-9834" y="3281738"/>
            <a:ext cx="3659462" cy="369332"/>
          </a:xfrm>
          <a:prstGeom prst="rect">
            <a:avLst/>
          </a:prstGeom>
          <a:solidFill>
            <a:schemeClr val="bg1">
              <a:alpha val="75000"/>
            </a:schemeClr>
          </a:solidFill>
        </p:spPr>
        <p:txBody>
          <a:bodyPr wrap="square" rtlCol="0">
            <a:spAutoFit/>
          </a:bodyPr>
          <a:lstStyle/>
          <a:p>
            <a:pPr algn="ctr">
              <a:spcAft>
                <a:spcPts val="600"/>
              </a:spcAft>
            </a:pPr>
            <a:r>
              <a:rPr lang="en-US" b="1" dirty="0">
                <a:solidFill>
                  <a:srgbClr val="002060"/>
                </a:solidFill>
              </a:rPr>
              <a:t>Orgullo Latinx Pride (OLP)</a:t>
            </a:r>
            <a:endParaRPr lang="en-US" sz="1600" i="1" dirty="0">
              <a:solidFill>
                <a:srgbClr val="002060"/>
              </a:solidFill>
            </a:endParaRPr>
          </a:p>
        </p:txBody>
      </p:sp>
      <p:sp>
        <p:nvSpPr>
          <p:cNvPr id="25" name="TextBox 24">
            <a:extLst>
              <a:ext uri="{FF2B5EF4-FFF2-40B4-BE49-F238E27FC236}">
                <a16:creationId xmlns:a16="http://schemas.microsoft.com/office/drawing/2014/main" id="{2C122830-734E-4837-BB17-BA24505F3130}"/>
              </a:ext>
            </a:extLst>
          </p:cNvPr>
          <p:cNvSpPr txBox="1"/>
          <p:nvPr/>
        </p:nvSpPr>
        <p:spPr>
          <a:xfrm>
            <a:off x="-9834" y="6278191"/>
            <a:ext cx="4049569" cy="369332"/>
          </a:xfrm>
          <a:prstGeom prst="rect">
            <a:avLst/>
          </a:prstGeom>
          <a:solidFill>
            <a:schemeClr val="bg1">
              <a:alpha val="75000"/>
            </a:schemeClr>
          </a:solidFill>
        </p:spPr>
        <p:txBody>
          <a:bodyPr wrap="square" rtlCol="0">
            <a:spAutoFit/>
          </a:bodyPr>
          <a:lstStyle/>
          <a:p>
            <a:pPr algn="ctr">
              <a:spcAft>
                <a:spcPts val="600"/>
              </a:spcAft>
            </a:pPr>
            <a:r>
              <a:rPr lang="en-US" b="1" dirty="0">
                <a:solidFill>
                  <a:srgbClr val="002060"/>
                </a:solidFill>
              </a:rPr>
              <a:t>Advocacy &amp; Civic Engagement</a:t>
            </a:r>
            <a:endParaRPr lang="en-US" i="1" dirty="0">
              <a:solidFill>
                <a:srgbClr val="002060"/>
              </a:solidFill>
            </a:endParaRPr>
          </a:p>
        </p:txBody>
      </p:sp>
      <p:sp>
        <p:nvSpPr>
          <p:cNvPr id="27" name="TextBox 26">
            <a:extLst>
              <a:ext uri="{FF2B5EF4-FFF2-40B4-BE49-F238E27FC236}">
                <a16:creationId xmlns:a16="http://schemas.microsoft.com/office/drawing/2014/main" id="{8B7E872A-CCB2-4DE2-9A15-45FDD0FB49DC}"/>
              </a:ext>
            </a:extLst>
          </p:cNvPr>
          <p:cNvSpPr txBox="1"/>
          <p:nvPr/>
        </p:nvSpPr>
        <p:spPr>
          <a:xfrm>
            <a:off x="4039737" y="6278191"/>
            <a:ext cx="3686955" cy="369332"/>
          </a:xfrm>
          <a:prstGeom prst="rect">
            <a:avLst/>
          </a:prstGeom>
          <a:solidFill>
            <a:schemeClr val="bg1">
              <a:alpha val="75000"/>
            </a:schemeClr>
          </a:solidFill>
        </p:spPr>
        <p:txBody>
          <a:bodyPr wrap="square" rtlCol="0">
            <a:spAutoFit/>
          </a:bodyPr>
          <a:lstStyle/>
          <a:p>
            <a:pPr algn="ctr">
              <a:spcAft>
                <a:spcPts val="600"/>
              </a:spcAft>
            </a:pPr>
            <a:r>
              <a:rPr lang="en-US" b="1" dirty="0">
                <a:solidFill>
                  <a:srgbClr val="002060"/>
                </a:solidFill>
              </a:rPr>
              <a:t>COVID-19 Rapid Response</a:t>
            </a:r>
            <a:endParaRPr lang="en-US" i="1" dirty="0">
              <a:solidFill>
                <a:srgbClr val="002060"/>
              </a:solidFill>
            </a:endParaRPr>
          </a:p>
        </p:txBody>
      </p:sp>
      <p:sp>
        <p:nvSpPr>
          <p:cNvPr id="28" name="TextBox 27">
            <a:extLst>
              <a:ext uri="{FF2B5EF4-FFF2-40B4-BE49-F238E27FC236}">
                <a16:creationId xmlns:a16="http://schemas.microsoft.com/office/drawing/2014/main" id="{664E4D5C-5ED6-454C-9529-377DE91BDB25}"/>
              </a:ext>
            </a:extLst>
          </p:cNvPr>
          <p:cNvSpPr txBox="1"/>
          <p:nvPr/>
        </p:nvSpPr>
        <p:spPr>
          <a:xfrm>
            <a:off x="3649628" y="3281737"/>
            <a:ext cx="3782020" cy="369332"/>
          </a:xfrm>
          <a:prstGeom prst="rect">
            <a:avLst/>
          </a:prstGeom>
          <a:solidFill>
            <a:schemeClr val="bg1">
              <a:alpha val="75000"/>
            </a:schemeClr>
          </a:solidFill>
        </p:spPr>
        <p:txBody>
          <a:bodyPr wrap="square" rtlCol="0">
            <a:spAutoFit/>
          </a:bodyPr>
          <a:lstStyle/>
          <a:p>
            <a:pPr algn="ctr">
              <a:spcAft>
                <a:spcPts val="600"/>
              </a:spcAft>
            </a:pPr>
            <a:r>
              <a:rPr lang="en-US" b="1" dirty="0">
                <a:solidFill>
                  <a:srgbClr val="002060"/>
                </a:solidFill>
              </a:rPr>
              <a:t>Worker’s Rights Project</a:t>
            </a:r>
            <a:endParaRPr lang="en-US" i="1" dirty="0">
              <a:solidFill>
                <a:srgbClr val="002060"/>
              </a:solidFill>
            </a:endParaRPr>
          </a:p>
        </p:txBody>
      </p:sp>
      <p:sp>
        <p:nvSpPr>
          <p:cNvPr id="29" name="TextBox 28">
            <a:extLst>
              <a:ext uri="{FF2B5EF4-FFF2-40B4-BE49-F238E27FC236}">
                <a16:creationId xmlns:a16="http://schemas.microsoft.com/office/drawing/2014/main" id="{EEC6DB0B-9CD4-40D8-8F89-A78B980FB172}"/>
              </a:ext>
            </a:extLst>
          </p:cNvPr>
          <p:cNvSpPr txBox="1"/>
          <p:nvPr/>
        </p:nvSpPr>
        <p:spPr>
          <a:xfrm>
            <a:off x="7431648" y="3281738"/>
            <a:ext cx="4770184" cy="369332"/>
          </a:xfrm>
          <a:prstGeom prst="rect">
            <a:avLst/>
          </a:prstGeom>
          <a:solidFill>
            <a:schemeClr val="bg1">
              <a:alpha val="75000"/>
            </a:schemeClr>
          </a:solidFill>
        </p:spPr>
        <p:txBody>
          <a:bodyPr wrap="square" rtlCol="0">
            <a:spAutoFit/>
          </a:bodyPr>
          <a:lstStyle/>
          <a:p>
            <a:pPr algn="ctr">
              <a:spcAft>
                <a:spcPts val="600"/>
              </a:spcAft>
            </a:pPr>
            <a:r>
              <a:rPr lang="en-US" b="1" dirty="0">
                <a:solidFill>
                  <a:srgbClr val="002060"/>
                </a:solidFill>
              </a:rPr>
              <a:t>Hispanic Arts &amp; Culture</a:t>
            </a:r>
            <a:endParaRPr lang="en-US" i="1" dirty="0">
              <a:solidFill>
                <a:srgbClr val="002060"/>
              </a:solidFill>
            </a:endParaRPr>
          </a:p>
        </p:txBody>
      </p:sp>
    </p:spTree>
    <p:extLst>
      <p:ext uri="{BB962C8B-B14F-4D97-AF65-F5344CB8AC3E}">
        <p14:creationId xmlns:p14="http://schemas.microsoft.com/office/powerpoint/2010/main" val="3665508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0" name="Rectangle 109">
            <a:extLst>
              <a:ext uri="{FF2B5EF4-FFF2-40B4-BE49-F238E27FC236}">
                <a16:creationId xmlns:a16="http://schemas.microsoft.com/office/drawing/2014/main" id="{B4D3D850-2041-4B7C-AED9-54DA385B14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2" name="Rectangle 111">
            <a:extLst>
              <a:ext uri="{FF2B5EF4-FFF2-40B4-BE49-F238E27FC236}">
                <a16:creationId xmlns:a16="http://schemas.microsoft.com/office/drawing/2014/main" id="{5707F116-8EC0-4822-9067-186AC8C96E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38684" y="1316432"/>
            <a:ext cx="4225136" cy="422513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71" name="Freeform: Shape 113">
            <a:extLst>
              <a:ext uri="{FF2B5EF4-FFF2-40B4-BE49-F238E27FC236}">
                <a16:creationId xmlns:a16="http://schemas.microsoft.com/office/drawing/2014/main" id="{49F1A7E4-819D-4D21-8E8B-32671A9F98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563919" y="753376"/>
            <a:ext cx="5353835" cy="5353835"/>
          </a:xfrm>
          <a:custGeom>
            <a:avLst/>
            <a:gdLst>
              <a:gd name="connsiteX0" fmla="*/ 690507 w 5353835"/>
              <a:gd name="connsiteY0" fmla="*/ 5273742 h 5353835"/>
              <a:gd name="connsiteX1" fmla="*/ 4938299 w 5353835"/>
              <a:gd name="connsiteY1" fmla="*/ 5273742 h 5353835"/>
              <a:gd name="connsiteX2" fmla="*/ 4858206 w 5353835"/>
              <a:gd name="connsiteY2" fmla="*/ 5353835 h 5353835"/>
              <a:gd name="connsiteX3" fmla="*/ 770600 w 5353835"/>
              <a:gd name="connsiteY3" fmla="*/ 5353835 h 5353835"/>
              <a:gd name="connsiteX4" fmla="*/ 433255 w 5353835"/>
              <a:gd name="connsiteY4" fmla="*/ 80093 h 5353835"/>
              <a:gd name="connsiteX5" fmla="*/ 513348 w 5353835"/>
              <a:gd name="connsiteY5" fmla="*/ 0 h 5353835"/>
              <a:gd name="connsiteX6" fmla="*/ 5353835 w 5353835"/>
              <a:gd name="connsiteY6" fmla="*/ 0 h 5353835"/>
              <a:gd name="connsiteX7" fmla="*/ 5353835 w 5353835"/>
              <a:gd name="connsiteY7" fmla="*/ 4858206 h 5353835"/>
              <a:gd name="connsiteX8" fmla="*/ 5273742 w 5353835"/>
              <a:gd name="connsiteY8" fmla="*/ 4938299 h 5353835"/>
              <a:gd name="connsiteX9" fmla="*/ 5273742 w 5353835"/>
              <a:gd name="connsiteY9" fmla="*/ 80093 h 5353835"/>
              <a:gd name="connsiteX10" fmla="*/ 0 w 5353835"/>
              <a:gd name="connsiteY10" fmla="*/ 513348 h 5353835"/>
              <a:gd name="connsiteX11" fmla="*/ 80093 w 5353835"/>
              <a:gd name="connsiteY11" fmla="*/ 433255 h 5353835"/>
              <a:gd name="connsiteX12" fmla="*/ 80093 w 5353835"/>
              <a:gd name="connsiteY12" fmla="*/ 4663328 h 5353835"/>
              <a:gd name="connsiteX13" fmla="*/ 0 w 5353835"/>
              <a:gd name="connsiteY13" fmla="*/ 4583235 h 5353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353835" h="5353835">
                <a:moveTo>
                  <a:pt x="690507" y="5273742"/>
                </a:moveTo>
                <a:lnTo>
                  <a:pt x="4938299" y="5273742"/>
                </a:lnTo>
                <a:lnTo>
                  <a:pt x="4858206" y="5353835"/>
                </a:lnTo>
                <a:lnTo>
                  <a:pt x="770600" y="5353835"/>
                </a:lnTo>
                <a:close/>
                <a:moveTo>
                  <a:pt x="433255" y="80093"/>
                </a:moveTo>
                <a:lnTo>
                  <a:pt x="513348" y="0"/>
                </a:lnTo>
                <a:lnTo>
                  <a:pt x="5353835" y="0"/>
                </a:lnTo>
                <a:lnTo>
                  <a:pt x="5353835" y="4858206"/>
                </a:lnTo>
                <a:lnTo>
                  <a:pt x="5273742" y="4938299"/>
                </a:lnTo>
                <a:lnTo>
                  <a:pt x="5273742" y="80093"/>
                </a:lnTo>
                <a:close/>
                <a:moveTo>
                  <a:pt x="0" y="513348"/>
                </a:moveTo>
                <a:lnTo>
                  <a:pt x="80093" y="433255"/>
                </a:lnTo>
                <a:lnTo>
                  <a:pt x="80093" y="4663328"/>
                </a:lnTo>
                <a:lnTo>
                  <a:pt x="0" y="4583235"/>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172" name="Isosceles Triangle 115">
            <a:extLst>
              <a:ext uri="{FF2B5EF4-FFF2-40B4-BE49-F238E27FC236}">
                <a16:creationId xmlns:a16="http://schemas.microsoft.com/office/drawing/2014/main" id="{CB64814D-A361-44E1-8D97-B83E41C8B2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0" y="-2"/>
            <a:ext cx="1248189" cy="1248189"/>
          </a:xfrm>
          <a:prstGeom prst="triangle">
            <a:avLst>
              <a:gd name="adj" fmla="val 10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3" name="Rectangle 117">
            <a:extLst>
              <a:ext uri="{FF2B5EF4-FFF2-40B4-BE49-F238E27FC236}">
                <a16:creationId xmlns:a16="http://schemas.microsoft.com/office/drawing/2014/main" id="{852A6879-032A-4946-9CCA-44D38BEDF5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296832" y="246646"/>
            <a:ext cx="577231" cy="577231"/>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0" name="Rectangle 119">
            <a:extLst>
              <a:ext uri="{FF2B5EF4-FFF2-40B4-BE49-F238E27FC236}">
                <a16:creationId xmlns:a16="http://schemas.microsoft.com/office/drawing/2014/main" id="{56AB08D7-F0FB-4965-B730-8B874214C2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793049" y="367194"/>
            <a:ext cx="999162" cy="99916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2" name="Rectangle 121">
            <a:extLst>
              <a:ext uri="{FF2B5EF4-FFF2-40B4-BE49-F238E27FC236}">
                <a16:creationId xmlns:a16="http://schemas.microsoft.com/office/drawing/2014/main" id="{148D9297-49FA-43ED-AC6B-E2F153B3A5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659187" y="946949"/>
            <a:ext cx="352820" cy="352820"/>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a:extLst>
              <a:ext uri="{FF2B5EF4-FFF2-40B4-BE49-F238E27FC236}">
                <a16:creationId xmlns:a16="http://schemas.microsoft.com/office/drawing/2014/main" id="{BA949076-6E8F-4296-9567-477ED331D357}"/>
              </a:ext>
            </a:extLst>
          </p:cNvPr>
          <p:cNvPicPr>
            <a:picLocks noChangeAspect="1"/>
          </p:cNvPicPr>
          <p:nvPr/>
        </p:nvPicPr>
        <p:blipFill rotWithShape="1">
          <a:blip r:embed="rId2"/>
          <a:srcRect l="13906" t="3604" r="19567" b="10597"/>
          <a:stretch/>
        </p:blipFill>
        <p:spPr>
          <a:xfrm>
            <a:off x="5226364" y="213"/>
            <a:ext cx="4160520" cy="3447288"/>
          </a:xfrm>
          <a:custGeom>
            <a:avLst/>
            <a:gdLst/>
            <a:ahLst/>
            <a:cxnLst/>
            <a:rect l="l" t="t" r="r" b="b"/>
            <a:pathLst>
              <a:path w="4160520" h="3430293">
                <a:moveTo>
                  <a:pt x="1352836" y="0"/>
                </a:moveTo>
                <a:lnTo>
                  <a:pt x="2807685" y="0"/>
                </a:lnTo>
                <a:lnTo>
                  <a:pt x="4160520" y="1351732"/>
                </a:lnTo>
                <a:lnTo>
                  <a:pt x="2080261" y="3430293"/>
                </a:lnTo>
                <a:lnTo>
                  <a:pt x="0" y="1351732"/>
                </a:lnTo>
                <a:close/>
              </a:path>
            </a:pathLst>
          </a:custGeom>
        </p:spPr>
      </p:pic>
      <p:sp>
        <p:nvSpPr>
          <p:cNvPr id="124" name="Isosceles Triangle 123">
            <a:extLst>
              <a:ext uri="{FF2B5EF4-FFF2-40B4-BE49-F238E27FC236}">
                <a16:creationId xmlns:a16="http://schemas.microsoft.com/office/drawing/2014/main" id="{D3EB41F8-8868-4FC3-8553-94FEE5A8B8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52972" y="6102888"/>
            <a:ext cx="1510228" cy="755112"/>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icture containing text, gauge, device, sign&#10;&#10;Description automatically generated">
            <a:extLst>
              <a:ext uri="{FF2B5EF4-FFF2-40B4-BE49-F238E27FC236}">
                <a16:creationId xmlns:a16="http://schemas.microsoft.com/office/drawing/2014/main" id="{BE11D424-9607-4624-B72C-D01513887413}"/>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7200"/>
                    </a14:imgEffect>
                  </a14:imgLayer>
                </a14:imgProps>
              </a:ext>
            </a:extLst>
          </a:blip>
          <a:stretch>
            <a:fillRect/>
          </a:stretch>
        </p:blipFill>
        <p:spPr>
          <a:xfrm>
            <a:off x="8111170" y="2842617"/>
            <a:ext cx="3898966" cy="1567795"/>
          </a:xfrm>
          <a:prstGeom prst="rect">
            <a:avLst/>
          </a:prstGeom>
          <a:effectLst>
            <a:glow rad="139700">
              <a:schemeClr val="accent3">
                <a:satMod val="175000"/>
                <a:alpha val="40000"/>
              </a:schemeClr>
            </a:glow>
          </a:effectLst>
        </p:spPr>
      </p:pic>
      <p:pic>
        <p:nvPicPr>
          <p:cNvPr id="9" name="Picture 8" descr="A picture containing night sky&#10;&#10;Description automatically generated">
            <a:extLst>
              <a:ext uri="{FF2B5EF4-FFF2-40B4-BE49-F238E27FC236}">
                <a16:creationId xmlns:a16="http://schemas.microsoft.com/office/drawing/2014/main" id="{2E1E6778-DD1E-4F9E-AA31-1CE788369468}"/>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40000" contrast="-40000"/>
                    </a14:imgEffect>
                  </a14:imgLayer>
                </a14:imgProps>
              </a:ext>
            </a:extLst>
          </a:blip>
          <a:srcRect t="1351" r="3050"/>
          <a:stretch/>
        </p:blipFill>
        <p:spPr>
          <a:xfrm>
            <a:off x="1068477" y="1379657"/>
            <a:ext cx="4573211" cy="4653395"/>
          </a:xfrm>
          <a:prstGeom prst="rect">
            <a:avLst/>
          </a:prstGeom>
        </p:spPr>
      </p:pic>
      <p:sp>
        <p:nvSpPr>
          <p:cNvPr id="2" name="Title 1"/>
          <p:cNvSpPr>
            <a:spLocks noGrp="1"/>
          </p:cNvSpPr>
          <p:nvPr>
            <p:ph type="title"/>
          </p:nvPr>
        </p:nvSpPr>
        <p:spPr>
          <a:xfrm>
            <a:off x="1583773" y="2559163"/>
            <a:ext cx="3045396" cy="2206689"/>
          </a:xfrm>
          <a:noFill/>
        </p:spPr>
        <p:txBody>
          <a:bodyPr vert="horz" lIns="91440" tIns="45720" rIns="91440" bIns="45720" rtlCol="0" anchor="ctr">
            <a:noAutofit/>
          </a:bodyPr>
          <a:lstStyle/>
          <a:p>
            <a:pPr algn="ctr"/>
            <a:r>
              <a:rPr lang="en-US" b="1" kern="1200" dirty="0">
                <a:solidFill>
                  <a:srgbClr val="002060"/>
                </a:solidFill>
              </a:rPr>
              <a:t>EVH </a:t>
            </a:r>
            <a:br>
              <a:rPr lang="en-US" b="1" kern="1200" dirty="0">
                <a:solidFill>
                  <a:srgbClr val="002060"/>
                </a:solidFill>
              </a:rPr>
            </a:br>
            <a:r>
              <a:rPr lang="en-US" b="1" kern="1200" dirty="0">
                <a:solidFill>
                  <a:srgbClr val="002060"/>
                </a:solidFill>
              </a:rPr>
              <a:t>in</a:t>
            </a:r>
            <a:br>
              <a:rPr lang="en-US" b="1" kern="1200" dirty="0">
                <a:solidFill>
                  <a:srgbClr val="002060"/>
                </a:solidFill>
              </a:rPr>
            </a:br>
            <a:r>
              <a:rPr lang="en-US" b="1" kern="1200" dirty="0">
                <a:solidFill>
                  <a:srgbClr val="002060"/>
                </a:solidFill>
              </a:rPr>
              <a:t>Lee County</a:t>
            </a:r>
          </a:p>
        </p:txBody>
      </p:sp>
      <p:pic>
        <p:nvPicPr>
          <p:cNvPr id="40" name="Picture 39" descr="A group of butterflies&#10;&#10;Description automatically generated with medium confidence">
            <a:extLst>
              <a:ext uri="{FF2B5EF4-FFF2-40B4-BE49-F238E27FC236}">
                <a16:creationId xmlns:a16="http://schemas.microsoft.com/office/drawing/2014/main" id="{049FBE7D-CE06-43D9-86CF-7F6DE1454717}"/>
              </a:ext>
            </a:extLst>
          </p:cNvPr>
          <p:cNvPicPr>
            <a:picLocks noChangeAspect="1"/>
          </p:cNvPicPr>
          <p:nvPr/>
        </p:nvPicPr>
        <p:blipFill rotWithShape="1">
          <a:blip r:embed="rId7">
            <a:clrChange>
              <a:clrFrom>
                <a:srgbClr val="FFFFFF"/>
              </a:clrFrom>
              <a:clrTo>
                <a:srgbClr val="FFFFFF">
                  <a:alpha val="0"/>
                </a:srgbClr>
              </a:clrTo>
            </a:clrChange>
          </a:blip>
          <a:srcRect l="35094" t="47653" r="33174" b="388"/>
          <a:stretch/>
        </p:blipFill>
        <p:spPr>
          <a:xfrm>
            <a:off x="1759111" y="3056700"/>
            <a:ext cx="919923" cy="946365"/>
          </a:xfrm>
          <a:prstGeom prst="rect">
            <a:avLst/>
          </a:prstGeom>
        </p:spPr>
      </p:pic>
      <p:pic>
        <p:nvPicPr>
          <p:cNvPr id="41" name="Picture 40" descr="A group of butterflies&#10;&#10;Description automatically generated with medium confidence">
            <a:extLst>
              <a:ext uri="{FF2B5EF4-FFF2-40B4-BE49-F238E27FC236}">
                <a16:creationId xmlns:a16="http://schemas.microsoft.com/office/drawing/2014/main" id="{1037724D-BEF5-4BEE-8C50-B1FFDE4C14BF}"/>
              </a:ext>
            </a:extLst>
          </p:cNvPr>
          <p:cNvPicPr>
            <a:picLocks noChangeAspect="1"/>
          </p:cNvPicPr>
          <p:nvPr/>
        </p:nvPicPr>
        <p:blipFill rotWithShape="1">
          <a:blip r:embed="rId7">
            <a:clrChange>
              <a:clrFrom>
                <a:srgbClr val="FFFFFF"/>
              </a:clrFrom>
              <a:clrTo>
                <a:srgbClr val="FFFFFF">
                  <a:alpha val="0"/>
                </a:srgbClr>
              </a:clrTo>
            </a:clrChange>
          </a:blip>
          <a:srcRect l="66927" t="45845"/>
          <a:stretch/>
        </p:blipFill>
        <p:spPr>
          <a:xfrm>
            <a:off x="4105839" y="2519600"/>
            <a:ext cx="1046661" cy="1076746"/>
          </a:xfrm>
          <a:prstGeom prst="rect">
            <a:avLst/>
          </a:prstGeom>
        </p:spPr>
      </p:pic>
      <p:pic>
        <p:nvPicPr>
          <p:cNvPr id="11" name="Picture 10" descr="Logo&#10;&#10;Description automatically generated">
            <a:extLst>
              <a:ext uri="{FF2B5EF4-FFF2-40B4-BE49-F238E27FC236}">
                <a16:creationId xmlns:a16="http://schemas.microsoft.com/office/drawing/2014/main" id="{455E53EA-6A33-4500-AD39-CF9597EF7804}"/>
              </a:ext>
            </a:extLst>
          </p:cNvPr>
          <p:cNvPicPr>
            <a:picLocks noChangeAspect="1"/>
          </p:cNvPicPr>
          <p:nvPr/>
        </p:nvPicPr>
        <p:blipFill rotWithShape="1">
          <a:blip r:embed="rId8">
            <a:clrChange>
              <a:clrFrom>
                <a:srgbClr val="FFFFFF"/>
              </a:clrFrom>
              <a:clrTo>
                <a:srgbClr val="FFFFFF">
                  <a:alpha val="0"/>
                </a:srgbClr>
              </a:clrTo>
            </a:clrChange>
          </a:blip>
          <a:srcRect l="9745" t="11155" r="11395" b="11012"/>
          <a:stretch/>
        </p:blipFill>
        <p:spPr>
          <a:xfrm>
            <a:off x="6156993" y="3888665"/>
            <a:ext cx="2316757" cy="2401863"/>
          </a:xfrm>
          <a:prstGeom prst="rect">
            <a:avLst/>
          </a:prstGeom>
        </p:spPr>
      </p:pic>
      <p:sp>
        <p:nvSpPr>
          <p:cNvPr id="44" name="TextBox 43">
            <a:extLst>
              <a:ext uri="{FF2B5EF4-FFF2-40B4-BE49-F238E27FC236}">
                <a16:creationId xmlns:a16="http://schemas.microsoft.com/office/drawing/2014/main" id="{826C48B1-1A27-4D61-A5AB-1A287D2AEBFD}"/>
              </a:ext>
            </a:extLst>
          </p:cNvPr>
          <p:cNvSpPr txBox="1"/>
          <p:nvPr/>
        </p:nvSpPr>
        <p:spPr>
          <a:xfrm>
            <a:off x="5962262" y="2118454"/>
            <a:ext cx="2670504" cy="419716"/>
          </a:xfrm>
          <a:custGeom>
            <a:avLst/>
            <a:gdLst>
              <a:gd name="connsiteX0" fmla="*/ 0 w 1992078"/>
              <a:gd name="connsiteY0" fmla="*/ 0 h 400050"/>
              <a:gd name="connsiteX1" fmla="*/ 1992078 w 1992078"/>
              <a:gd name="connsiteY1" fmla="*/ 0 h 400050"/>
              <a:gd name="connsiteX2" fmla="*/ 1992078 w 1992078"/>
              <a:gd name="connsiteY2" fmla="*/ 400050 h 400050"/>
              <a:gd name="connsiteX3" fmla="*/ 0 w 1992078"/>
              <a:gd name="connsiteY3" fmla="*/ 400050 h 400050"/>
              <a:gd name="connsiteX4" fmla="*/ 0 w 1992078"/>
              <a:gd name="connsiteY4" fmla="*/ 0 h 400050"/>
              <a:gd name="connsiteX0" fmla="*/ 0 w 2355872"/>
              <a:gd name="connsiteY0" fmla="*/ 0 h 409883"/>
              <a:gd name="connsiteX1" fmla="*/ 2355872 w 2355872"/>
              <a:gd name="connsiteY1" fmla="*/ 9833 h 409883"/>
              <a:gd name="connsiteX2" fmla="*/ 2355872 w 2355872"/>
              <a:gd name="connsiteY2" fmla="*/ 409883 h 409883"/>
              <a:gd name="connsiteX3" fmla="*/ 363794 w 2355872"/>
              <a:gd name="connsiteY3" fmla="*/ 409883 h 409883"/>
              <a:gd name="connsiteX4" fmla="*/ 0 w 2355872"/>
              <a:gd name="connsiteY4" fmla="*/ 0 h 409883"/>
              <a:gd name="connsiteX0" fmla="*/ 0 w 2355872"/>
              <a:gd name="connsiteY0" fmla="*/ 0 h 419716"/>
              <a:gd name="connsiteX1" fmla="*/ 2355872 w 2355872"/>
              <a:gd name="connsiteY1" fmla="*/ 9833 h 419716"/>
              <a:gd name="connsiteX2" fmla="*/ 2355872 w 2355872"/>
              <a:gd name="connsiteY2" fmla="*/ 409883 h 419716"/>
              <a:gd name="connsiteX3" fmla="*/ 412955 w 2355872"/>
              <a:gd name="connsiteY3" fmla="*/ 419716 h 419716"/>
              <a:gd name="connsiteX4" fmla="*/ 0 w 2355872"/>
              <a:gd name="connsiteY4" fmla="*/ 0 h 419716"/>
              <a:gd name="connsiteX0" fmla="*/ 0 w 2670504"/>
              <a:gd name="connsiteY0" fmla="*/ 0 h 419716"/>
              <a:gd name="connsiteX1" fmla="*/ 2670504 w 2670504"/>
              <a:gd name="connsiteY1" fmla="*/ 1 h 419716"/>
              <a:gd name="connsiteX2" fmla="*/ 2355872 w 2670504"/>
              <a:gd name="connsiteY2" fmla="*/ 409883 h 419716"/>
              <a:gd name="connsiteX3" fmla="*/ 412955 w 2670504"/>
              <a:gd name="connsiteY3" fmla="*/ 419716 h 419716"/>
              <a:gd name="connsiteX4" fmla="*/ 0 w 2670504"/>
              <a:gd name="connsiteY4" fmla="*/ 0 h 419716"/>
              <a:gd name="connsiteX0" fmla="*/ 0 w 2670504"/>
              <a:gd name="connsiteY0" fmla="*/ 0 h 419716"/>
              <a:gd name="connsiteX1" fmla="*/ 2670504 w 2670504"/>
              <a:gd name="connsiteY1" fmla="*/ 1 h 419716"/>
              <a:gd name="connsiteX2" fmla="*/ 2326375 w 2670504"/>
              <a:gd name="connsiteY2" fmla="*/ 409883 h 419716"/>
              <a:gd name="connsiteX3" fmla="*/ 412955 w 2670504"/>
              <a:gd name="connsiteY3" fmla="*/ 419716 h 419716"/>
              <a:gd name="connsiteX4" fmla="*/ 0 w 2670504"/>
              <a:gd name="connsiteY4" fmla="*/ 0 h 419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0504" h="419716">
                <a:moveTo>
                  <a:pt x="0" y="0"/>
                </a:moveTo>
                <a:lnTo>
                  <a:pt x="2670504" y="1"/>
                </a:lnTo>
                <a:lnTo>
                  <a:pt x="2326375" y="409883"/>
                </a:lnTo>
                <a:lnTo>
                  <a:pt x="412955" y="419716"/>
                </a:lnTo>
                <a:lnTo>
                  <a:pt x="0" y="0"/>
                </a:lnTo>
                <a:close/>
              </a:path>
            </a:pathLst>
          </a:custGeom>
          <a:solidFill>
            <a:srgbClr val="002060">
              <a:alpha val="50000"/>
            </a:srgbClr>
          </a:solidFill>
          <a:ln>
            <a:noFill/>
          </a:ln>
        </p:spPr>
        <p:txBody>
          <a:bodyPr wrap="square" rtlCol="0" anchor="ctr">
            <a:noAutofit/>
          </a:bodyPr>
          <a:lstStyle/>
          <a:p>
            <a:pPr algn="ctr">
              <a:spcAft>
                <a:spcPts val="600"/>
              </a:spcAft>
            </a:pPr>
            <a:r>
              <a:rPr lang="en-US" sz="2000" b="1" dirty="0">
                <a:solidFill>
                  <a:schemeClr val="bg1"/>
                </a:solidFill>
                <a:latin typeface="Arial" panose="020B0604020202020204" pitchFamily="34" charset="0"/>
                <a:cs typeface="Arial" panose="020B0604020202020204" pitchFamily="34" charset="0"/>
              </a:rPr>
              <a:t>Need</a:t>
            </a:r>
            <a:endParaRPr lang="en-US" sz="2400" i="1" dirty="0">
              <a:solidFill>
                <a:schemeClr val="bg1"/>
              </a:solidFill>
              <a:latin typeface="Arial" panose="020B0604020202020204" pitchFamily="34" charset="0"/>
              <a:cs typeface="Arial" panose="020B0604020202020204" pitchFamily="34" charset="0"/>
            </a:endParaRPr>
          </a:p>
        </p:txBody>
      </p:sp>
      <p:sp>
        <p:nvSpPr>
          <p:cNvPr id="45" name="TextBox 44">
            <a:extLst>
              <a:ext uri="{FF2B5EF4-FFF2-40B4-BE49-F238E27FC236}">
                <a16:creationId xmlns:a16="http://schemas.microsoft.com/office/drawing/2014/main" id="{71F05366-8A26-414C-B061-815C1A00637B}"/>
              </a:ext>
            </a:extLst>
          </p:cNvPr>
          <p:cNvSpPr txBox="1"/>
          <p:nvPr/>
        </p:nvSpPr>
        <p:spPr>
          <a:xfrm>
            <a:off x="9009610" y="4565827"/>
            <a:ext cx="2290763" cy="400050"/>
          </a:xfrm>
          <a:prstGeom prst="rect">
            <a:avLst/>
          </a:prstGeom>
          <a:solidFill>
            <a:srgbClr val="002060">
              <a:alpha val="50000"/>
            </a:srgbClr>
          </a:solidFill>
          <a:ln>
            <a:noFill/>
          </a:ln>
        </p:spPr>
        <p:txBody>
          <a:bodyPr wrap="square" rtlCol="0" anchor="ctr">
            <a:noAutofit/>
          </a:bodyPr>
          <a:lstStyle/>
          <a:p>
            <a:pPr algn="ctr">
              <a:spcAft>
                <a:spcPts val="600"/>
              </a:spcAft>
            </a:pPr>
            <a:r>
              <a:rPr lang="en-US" sz="2000" b="1" dirty="0">
                <a:solidFill>
                  <a:srgbClr val="002060"/>
                </a:solidFill>
                <a:latin typeface="Arial" panose="020B0604020202020204" pitchFamily="34" charset="0"/>
                <a:cs typeface="Arial" panose="020B0604020202020204" pitchFamily="34" charset="0"/>
              </a:rPr>
              <a:t>Opportunity</a:t>
            </a:r>
            <a:endParaRPr lang="en-US" sz="2000" i="1" dirty="0">
              <a:solidFill>
                <a:srgbClr val="002060"/>
              </a:solidFill>
              <a:latin typeface="Arial" panose="020B0604020202020204" pitchFamily="34" charset="0"/>
              <a:cs typeface="Arial" panose="020B0604020202020204" pitchFamily="34" charset="0"/>
            </a:endParaRPr>
          </a:p>
        </p:txBody>
      </p:sp>
      <p:sp>
        <p:nvSpPr>
          <p:cNvPr id="46" name="TextBox 45">
            <a:extLst>
              <a:ext uri="{FF2B5EF4-FFF2-40B4-BE49-F238E27FC236}">
                <a16:creationId xmlns:a16="http://schemas.microsoft.com/office/drawing/2014/main" id="{6CA35DF1-26A7-46FF-820C-C3FE994F3002}"/>
              </a:ext>
            </a:extLst>
          </p:cNvPr>
          <p:cNvSpPr txBox="1"/>
          <p:nvPr/>
        </p:nvSpPr>
        <p:spPr>
          <a:xfrm>
            <a:off x="6182987" y="6317128"/>
            <a:ext cx="2290763" cy="400050"/>
          </a:xfrm>
          <a:prstGeom prst="rect">
            <a:avLst/>
          </a:prstGeom>
          <a:solidFill>
            <a:srgbClr val="002060">
              <a:alpha val="50000"/>
            </a:srgbClr>
          </a:solidFill>
          <a:ln>
            <a:noFill/>
          </a:ln>
        </p:spPr>
        <p:txBody>
          <a:bodyPr wrap="square" rtlCol="0" anchor="ctr">
            <a:noAutofit/>
          </a:bodyPr>
          <a:lstStyle/>
          <a:p>
            <a:pPr algn="ctr">
              <a:spcAft>
                <a:spcPts val="600"/>
              </a:spcAft>
            </a:pPr>
            <a:r>
              <a:rPr lang="en-US" sz="2000" b="1" dirty="0">
                <a:solidFill>
                  <a:srgbClr val="002060"/>
                </a:solidFill>
                <a:latin typeface="Arial" panose="020B0604020202020204" pitchFamily="34" charset="0"/>
                <a:cs typeface="Arial" panose="020B0604020202020204" pitchFamily="34" charset="0"/>
              </a:rPr>
              <a:t>Local Support</a:t>
            </a:r>
            <a:endParaRPr lang="en-US" sz="2000" i="1"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78897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advClick="0" advTm="7000">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8" name="Rectangle 144">
            <a:extLst>
              <a:ext uri="{FF2B5EF4-FFF2-40B4-BE49-F238E27FC236}">
                <a16:creationId xmlns:a16="http://schemas.microsoft.com/office/drawing/2014/main" id="{94E4D846-3AFC-4F86-8C35-24B0542A26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Ltain american art by Honduran artist Laelanie Larach. Miami new artist.">
            <a:extLst>
              <a:ext uri="{FF2B5EF4-FFF2-40B4-BE49-F238E27FC236}">
                <a16:creationId xmlns:a16="http://schemas.microsoft.com/office/drawing/2014/main" id="{4545B249-CAB2-47FD-8B97-0EFD0BC800F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586" t="9055" r="9954" b="9055"/>
          <a:stretch/>
        </p:blipFill>
        <p:spPr bwMode="auto">
          <a:xfrm flipH="1">
            <a:off x="19" y="10"/>
            <a:ext cx="10471335" cy="6857990"/>
          </a:xfrm>
          <a:prstGeom prst="rect">
            <a:avLst/>
          </a:prstGeom>
          <a:noFill/>
          <a:extLst>
            <a:ext uri="{909E8E84-426E-40DD-AFC4-6F175D3DCCD1}">
              <a14:hiddenFill xmlns:a14="http://schemas.microsoft.com/office/drawing/2010/main">
                <a:solidFill>
                  <a:srgbClr val="FFFFFF"/>
                </a:solidFill>
              </a14:hiddenFill>
            </a:ext>
          </a:extLst>
        </p:spPr>
      </p:pic>
      <p:sp>
        <p:nvSpPr>
          <p:cNvPr id="1039" name="Rectangle 146">
            <a:extLst>
              <a:ext uri="{FF2B5EF4-FFF2-40B4-BE49-F238E27FC236}">
                <a16:creationId xmlns:a16="http://schemas.microsoft.com/office/drawing/2014/main" id="{284781B9-12CB-45C3-907A-9ED93FF72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435399" y="0"/>
            <a:ext cx="9756601" cy="6858000"/>
          </a:xfrm>
          <a:prstGeom prst="rect">
            <a:avLst/>
          </a:prstGeom>
          <a:gradFill>
            <a:gsLst>
              <a:gs pos="53000">
                <a:schemeClr val="bg1"/>
              </a:gs>
              <a:gs pos="35000">
                <a:schemeClr val="bg1">
                  <a:alpha val="76000"/>
                </a:schemeClr>
              </a:gs>
              <a:gs pos="19000">
                <a:schemeClr val="bg1">
                  <a:alpha val="40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9A34B14-F03B-4491-864D-F2F553184A01}"/>
              </a:ext>
            </a:extLst>
          </p:cNvPr>
          <p:cNvSpPr>
            <a:spLocks noGrp="1"/>
          </p:cNvSpPr>
          <p:nvPr>
            <p:ph type="title"/>
          </p:nvPr>
        </p:nvSpPr>
        <p:spPr>
          <a:xfrm>
            <a:off x="8370470" y="916686"/>
            <a:ext cx="3438144" cy="1369314"/>
          </a:xfrm>
        </p:spPr>
        <p:txBody>
          <a:bodyPr anchor="b">
            <a:noAutofit/>
          </a:bodyPr>
          <a:lstStyle/>
          <a:p>
            <a:pPr algn="ctr"/>
            <a:r>
              <a:rPr lang="en-US" sz="2800" b="1" dirty="0">
                <a:solidFill>
                  <a:srgbClr val="002060"/>
                </a:solidFill>
              </a:rPr>
              <a:t>Lee County </a:t>
            </a:r>
            <a:br>
              <a:rPr lang="en-US" sz="2800" b="1" dirty="0">
                <a:solidFill>
                  <a:srgbClr val="002060"/>
                </a:solidFill>
              </a:rPr>
            </a:br>
            <a:r>
              <a:rPr lang="en-US" sz="2800" b="1" dirty="0">
                <a:solidFill>
                  <a:srgbClr val="002060"/>
                </a:solidFill>
              </a:rPr>
              <a:t>Community Support For </a:t>
            </a:r>
            <a:br>
              <a:rPr lang="en-US" sz="2800" b="1" dirty="0">
                <a:solidFill>
                  <a:srgbClr val="002060"/>
                </a:solidFill>
              </a:rPr>
            </a:br>
            <a:r>
              <a:rPr lang="en-US" sz="2800" b="1" dirty="0">
                <a:solidFill>
                  <a:srgbClr val="002060"/>
                </a:solidFill>
              </a:rPr>
              <a:t>Latinx Families </a:t>
            </a:r>
            <a:endParaRPr lang="en-US" sz="2800" i="1" dirty="0">
              <a:solidFill>
                <a:srgbClr val="002060"/>
              </a:solidFill>
            </a:endParaRPr>
          </a:p>
        </p:txBody>
      </p:sp>
      <p:sp>
        <p:nvSpPr>
          <p:cNvPr id="1040" name="Rectangle 148">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687333"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041" name="Rectangle 150">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53018" y="2443480"/>
            <a:ext cx="3218688"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F8B9057F-3E6A-4F01-AC56-1107B36749CB}"/>
              </a:ext>
            </a:extLst>
          </p:cNvPr>
          <p:cNvSpPr>
            <a:spLocks noGrp="1"/>
          </p:cNvSpPr>
          <p:nvPr>
            <p:ph idx="1"/>
          </p:nvPr>
        </p:nvSpPr>
        <p:spPr>
          <a:xfrm>
            <a:off x="8370470" y="2718054"/>
            <a:ext cx="3438906" cy="3654626"/>
          </a:xfrm>
        </p:spPr>
        <p:txBody>
          <a:bodyPr anchor="t">
            <a:normAutofit lnSpcReduction="10000"/>
          </a:bodyPr>
          <a:lstStyle/>
          <a:p>
            <a:pPr>
              <a:buFont typeface="Wingdings" panose="05000000000000000000" pitchFamily="2" charset="2"/>
              <a:buChar char="ü"/>
            </a:pPr>
            <a:r>
              <a:rPr lang="en-US" sz="1600" i="1" dirty="0">
                <a:solidFill>
                  <a:srgbClr val="002060"/>
                </a:solidFill>
                <a:cs typeface="Arial" panose="020B0604020202020204" pitchFamily="34" charset="0"/>
              </a:rPr>
              <a:t>Individualized Assistance</a:t>
            </a:r>
          </a:p>
          <a:p>
            <a:pPr>
              <a:buFont typeface="Wingdings" panose="05000000000000000000" pitchFamily="2" charset="2"/>
              <a:buChar char="ü"/>
            </a:pPr>
            <a:r>
              <a:rPr lang="en-US" sz="1600" i="1" dirty="0">
                <a:solidFill>
                  <a:srgbClr val="002060"/>
                </a:solidFill>
                <a:cs typeface="Arial" panose="020B0604020202020204" pitchFamily="34" charset="0"/>
              </a:rPr>
              <a:t>Problem Solving </a:t>
            </a:r>
          </a:p>
          <a:p>
            <a:pPr>
              <a:buFont typeface="Wingdings" panose="05000000000000000000" pitchFamily="2" charset="2"/>
              <a:buChar char="ü"/>
            </a:pPr>
            <a:r>
              <a:rPr lang="en-US" sz="1600" i="1" dirty="0">
                <a:solidFill>
                  <a:srgbClr val="002060"/>
                </a:solidFill>
                <a:cs typeface="Arial" panose="020B0604020202020204" pitchFamily="34" charset="0"/>
              </a:rPr>
              <a:t>Referrals</a:t>
            </a:r>
          </a:p>
          <a:p>
            <a:pPr>
              <a:buFont typeface="Wingdings" panose="05000000000000000000" pitchFamily="2" charset="2"/>
              <a:buChar char="ü"/>
            </a:pPr>
            <a:r>
              <a:rPr lang="en-US" sz="1600" i="1" dirty="0">
                <a:solidFill>
                  <a:srgbClr val="002060"/>
                </a:solidFill>
                <a:cs typeface="Arial" panose="020B0604020202020204" pitchFamily="34" charset="0"/>
              </a:rPr>
              <a:t>Information</a:t>
            </a:r>
          </a:p>
          <a:p>
            <a:pPr>
              <a:buFont typeface="Wingdings" panose="05000000000000000000" pitchFamily="2" charset="2"/>
              <a:buChar char="ü"/>
            </a:pPr>
            <a:r>
              <a:rPr lang="en-US" sz="1600" i="1" dirty="0">
                <a:solidFill>
                  <a:srgbClr val="002060"/>
                </a:solidFill>
                <a:cs typeface="Arial" panose="020B0604020202020204" pitchFamily="34" charset="0"/>
              </a:rPr>
              <a:t>Assistance in obtaining important documents: passports, birth certificates, marriage licenses, ITIN numbers, etc.</a:t>
            </a:r>
          </a:p>
          <a:p>
            <a:pPr>
              <a:buFont typeface="Wingdings" panose="05000000000000000000" pitchFamily="2" charset="2"/>
              <a:buChar char="ü"/>
            </a:pPr>
            <a:r>
              <a:rPr lang="en-US" sz="1600" i="1" dirty="0">
                <a:solidFill>
                  <a:srgbClr val="002060"/>
                </a:solidFill>
                <a:cs typeface="Arial" panose="020B0604020202020204" pitchFamily="34" charset="0"/>
              </a:rPr>
              <a:t>Community Education &amp; Outreach</a:t>
            </a:r>
          </a:p>
          <a:p>
            <a:pPr>
              <a:buFont typeface="Wingdings" panose="05000000000000000000" pitchFamily="2" charset="2"/>
              <a:buChar char="ü"/>
            </a:pPr>
            <a:r>
              <a:rPr lang="en-US" sz="1600" i="1" dirty="0">
                <a:solidFill>
                  <a:srgbClr val="002060"/>
                </a:solidFill>
                <a:cs typeface="Arial" panose="020B0604020202020204" pitchFamily="34" charset="0"/>
              </a:rPr>
              <a:t>Covid-19 response</a:t>
            </a:r>
          </a:p>
          <a:p>
            <a:pPr>
              <a:buFont typeface="Wingdings" panose="05000000000000000000" pitchFamily="2" charset="2"/>
              <a:buChar char="ü"/>
            </a:pPr>
            <a:r>
              <a:rPr lang="en-US" sz="1600" i="1" dirty="0">
                <a:solidFill>
                  <a:srgbClr val="002060"/>
                </a:solidFill>
                <a:cs typeface="Arial" panose="020B0604020202020204" pitchFamily="34" charset="0"/>
              </a:rPr>
              <a:t>Advocacy</a:t>
            </a:r>
          </a:p>
          <a:p>
            <a:pPr>
              <a:buFont typeface="Wingdings" panose="05000000000000000000" pitchFamily="2" charset="2"/>
              <a:buChar char="ü"/>
            </a:pPr>
            <a:r>
              <a:rPr lang="en-US" sz="1600" i="1" dirty="0">
                <a:solidFill>
                  <a:srgbClr val="002060"/>
                </a:solidFill>
                <a:cs typeface="Arial" panose="020B0604020202020204" pitchFamily="34" charset="0"/>
              </a:rPr>
              <a:t>Virtual Immigration Legal Clinic</a:t>
            </a:r>
          </a:p>
        </p:txBody>
      </p:sp>
    </p:spTree>
    <p:extLst>
      <p:ext uri="{BB962C8B-B14F-4D97-AF65-F5344CB8AC3E}">
        <p14:creationId xmlns:p14="http://schemas.microsoft.com/office/powerpoint/2010/main" val="175505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advClick="0" advTm="7000">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3B16DA13-2E63-444F-8647-C009E548AB29}"/>
              </a:ext>
            </a:extLst>
          </p:cNvPr>
          <p:cNvPicPr>
            <a:picLocks noChangeAspect="1"/>
          </p:cNvPicPr>
          <p:nvPr/>
        </p:nvPicPr>
        <p:blipFill rotWithShape="1">
          <a:blip r:embed="rId2"/>
          <a:srcRect l="647" t="6566" r="-647" b="14486"/>
          <a:stretch/>
        </p:blipFill>
        <p:spPr>
          <a:xfrm>
            <a:off x="-2" y="10"/>
            <a:ext cx="12192001" cy="6857990"/>
          </a:xfrm>
          <a:prstGeom prst="rect">
            <a:avLst/>
          </a:prstGeom>
        </p:spPr>
      </p:pic>
      <p:sp>
        <p:nvSpPr>
          <p:cNvPr id="21"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le 1">
            <a:extLst>
              <a:ext uri="{FF2B5EF4-FFF2-40B4-BE49-F238E27FC236}">
                <a16:creationId xmlns:a16="http://schemas.microsoft.com/office/drawing/2014/main" id="{5053D142-0661-48B3-BAFD-8DAD05AB8B37}"/>
              </a:ext>
            </a:extLst>
          </p:cNvPr>
          <p:cNvSpPr>
            <a:spLocks noGrp="1"/>
          </p:cNvSpPr>
          <p:nvPr>
            <p:ph type="title"/>
          </p:nvPr>
        </p:nvSpPr>
        <p:spPr>
          <a:xfrm>
            <a:off x="709448" y="1913950"/>
            <a:ext cx="4204137" cy="1342754"/>
          </a:xfrm>
        </p:spPr>
        <p:txBody>
          <a:bodyPr>
            <a:normAutofit/>
          </a:bodyPr>
          <a:lstStyle/>
          <a:p>
            <a:pPr algn="ctr"/>
            <a:r>
              <a:rPr lang="en-US" sz="3600" b="1">
                <a:latin typeface="Arial Black" panose="020B0A04020102020204" pitchFamily="34" charset="0"/>
              </a:rPr>
              <a:t>Equity</a:t>
            </a:r>
          </a:p>
        </p:txBody>
      </p:sp>
      <p:cxnSp>
        <p:nvCxnSpPr>
          <p:cNvPr id="23" name="Straight Connector 22">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83037FE3-C1F7-4CA2-A9DE-59559C14F352}"/>
              </a:ext>
            </a:extLst>
          </p:cNvPr>
          <p:cNvSpPr>
            <a:spLocks noGrp="1"/>
          </p:cNvSpPr>
          <p:nvPr>
            <p:ph idx="1"/>
          </p:nvPr>
        </p:nvSpPr>
        <p:spPr>
          <a:xfrm>
            <a:off x="525516" y="3417573"/>
            <a:ext cx="4593021" cy="2619839"/>
          </a:xfrm>
        </p:spPr>
        <p:txBody>
          <a:bodyPr anchor="ctr">
            <a:normAutofit/>
          </a:bodyPr>
          <a:lstStyle/>
          <a:p>
            <a:pPr marL="0" indent="0">
              <a:buNone/>
            </a:pPr>
            <a:r>
              <a:rPr lang="en-US" sz="1800" i="1">
                <a:latin typeface="Arial" panose="020B0604020202020204" pitchFamily="34" charset="0"/>
                <a:cs typeface="Arial" panose="020B0604020202020204" pitchFamily="34" charset="0"/>
              </a:rPr>
              <a:t>EVH is committed to equity, diversity and inclusion. We do not discriminate on the basis of race, color, national or ethnic origin, ancestry, age, religious beliefs, disability, sex, gender identity, or sexual orientation.</a:t>
            </a:r>
          </a:p>
        </p:txBody>
      </p:sp>
    </p:spTree>
    <p:extLst>
      <p:ext uri="{BB962C8B-B14F-4D97-AF65-F5344CB8AC3E}">
        <p14:creationId xmlns:p14="http://schemas.microsoft.com/office/powerpoint/2010/main" val="3632469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58D7989E12DCE488833F1FFF9A837D2" ma:contentTypeVersion="13" ma:contentTypeDescription="Create a new document." ma:contentTypeScope="" ma:versionID="27a89d12e13e2638d8fb5680d2898059">
  <xsd:schema xmlns:xsd="http://www.w3.org/2001/XMLSchema" xmlns:xs="http://www.w3.org/2001/XMLSchema" xmlns:p="http://schemas.microsoft.com/office/2006/metadata/properties" xmlns:ns2="cae12c09-11e0-4dae-ad04-e33ea8b06475" xmlns:ns3="0da6f1dc-d1c7-4f59-b001-51f039038578" targetNamespace="http://schemas.microsoft.com/office/2006/metadata/properties" ma:root="true" ma:fieldsID="a430531b1744dd427d9645198c009a36" ns2:_="" ns3:_="">
    <xsd:import namespace="cae12c09-11e0-4dae-ad04-e33ea8b06475"/>
    <xsd:import namespace="0da6f1dc-d1c7-4f59-b001-51f039038578"/>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DateTaken" minOccurs="0"/>
                <xsd:element ref="ns2:MediaServiceOCR" minOccurs="0"/>
                <xsd:element ref="ns2:MediaServiceLocation"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ae12c09-11e0-4dae-ad04-e33ea8b0647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DateTaken" ma:index="11" nillable="true" ma:displayName="MediaServiceDateTaken" ma:hidden="true" ma:internalName="MediaServiceDateTaken"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3" nillable="true" ma:displayName="MediaServiceLocation" ma:internalName="MediaServiceLocation"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0da6f1dc-d1c7-4f59-b001-51f039038578"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366298A-6491-4F1F-B522-6F2B56DB1578}"/>
</file>

<file path=customXml/itemProps2.xml><?xml version="1.0" encoding="utf-8"?>
<ds:datastoreItem xmlns:ds="http://schemas.openxmlformats.org/officeDocument/2006/customXml" ds:itemID="{C00C036A-624A-4AE3-97BC-86F7D53B16C6}">
  <ds:schemaRefs>
    <ds:schemaRef ds:uri="http://purl.org/dc/terms/"/>
    <ds:schemaRef ds:uri="http://schemas.openxmlformats.org/package/2006/metadata/core-properties"/>
    <ds:schemaRef ds:uri="http://purl.org/dc/dcmitype/"/>
    <ds:schemaRef ds:uri="http://schemas.microsoft.com/office/infopath/2007/PartnerControls"/>
    <ds:schemaRef ds:uri="0da6f1dc-d1c7-4f59-b001-51f039038578"/>
    <ds:schemaRef ds:uri="http://schemas.microsoft.com/office/2006/documentManagement/types"/>
    <ds:schemaRef ds:uri="http://schemas.microsoft.com/office/2006/metadata/properties"/>
    <ds:schemaRef ds:uri="cae12c09-11e0-4dae-ad04-e33ea8b06475"/>
    <ds:schemaRef ds:uri="http://www.w3.org/XML/1998/namespace"/>
    <ds:schemaRef ds:uri="http://purl.org/dc/elements/1.1/"/>
  </ds:schemaRefs>
</ds:datastoreItem>
</file>

<file path=customXml/itemProps3.xml><?xml version="1.0" encoding="utf-8"?>
<ds:datastoreItem xmlns:ds="http://schemas.openxmlformats.org/officeDocument/2006/customXml" ds:itemID="{8A9808B0-DE25-4CDC-8D13-46E748C075D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7786</TotalTime>
  <Words>415</Words>
  <Application>Microsoft Office PowerPoint</Application>
  <PresentationFormat>Widescreen</PresentationFormat>
  <Paragraphs>60</Paragraphs>
  <Slides>10</Slides>
  <Notes>0</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10</vt:i4>
      </vt:variant>
    </vt:vector>
  </HeadingPairs>
  <TitlesOfParts>
    <vt:vector size="18" baseType="lpstr">
      <vt:lpstr>Arial</vt:lpstr>
      <vt:lpstr>Arial Black</vt:lpstr>
      <vt:lpstr>Calibri</vt:lpstr>
      <vt:lpstr>Calibri Light</vt:lpstr>
      <vt:lpstr>Tahoma</vt:lpstr>
      <vt:lpstr>Wingdings</vt:lpstr>
      <vt:lpstr>Office Theme</vt:lpstr>
      <vt:lpstr>Office Theme</vt:lpstr>
      <vt:lpstr>Welcome!  ¡Bienvenidxs!</vt:lpstr>
      <vt:lpstr>History</vt:lpstr>
      <vt:lpstr>Mission</vt:lpstr>
      <vt:lpstr>Vision</vt:lpstr>
      <vt:lpstr>Goals</vt:lpstr>
      <vt:lpstr>Chatham County Programs</vt:lpstr>
      <vt:lpstr>EVH  in Lee County</vt:lpstr>
      <vt:lpstr>Lee County  Community Support For  Latinx Families </vt:lpstr>
      <vt:lpstr>Equity</vt:lpstr>
      <vt:lpstr>Stay in Touch!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Hannia Benitez</dc:creator>
  <cp:lastModifiedBy>Noemi Mora Marcial</cp:lastModifiedBy>
  <cp:revision>72</cp:revision>
  <cp:lastPrinted>2018-11-29T21:02:27Z</cp:lastPrinted>
  <dcterms:created xsi:type="dcterms:W3CDTF">2021-02-16T21:31:50Z</dcterms:created>
  <dcterms:modified xsi:type="dcterms:W3CDTF">2021-09-24T14:15:16Z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0x010100E58D7989E12DCE488833F1FFF9A837D2</vt:lpwstr>
  </property>
</Properties>
</file>