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8"/>
  </p:notesMasterIdLst>
  <p:sldIdLst>
    <p:sldId id="310" r:id="rId5"/>
    <p:sldId id="307" r:id="rId6"/>
    <p:sldId id="306" r:id="rId7"/>
    <p:sldId id="302" r:id="rId8"/>
    <p:sldId id="301" r:id="rId9"/>
    <p:sldId id="300" r:id="rId10"/>
    <p:sldId id="299" r:id="rId11"/>
    <p:sldId id="298" r:id="rId12"/>
    <p:sldId id="294" r:id="rId13"/>
    <p:sldId id="291" r:id="rId14"/>
    <p:sldId id="290" r:id="rId15"/>
    <p:sldId id="289" r:id="rId16"/>
    <p:sldId id="288" r:id="rId17"/>
    <p:sldId id="287" r:id="rId18"/>
    <p:sldId id="284" r:id="rId19"/>
    <p:sldId id="283" r:id="rId20"/>
    <p:sldId id="282" r:id="rId21"/>
    <p:sldId id="278" r:id="rId22"/>
    <p:sldId id="277" r:id="rId23"/>
    <p:sldId id="276" r:id="rId24"/>
    <p:sldId id="273" r:id="rId25"/>
    <p:sldId id="272" r:id="rId26"/>
    <p:sldId id="268" r:id="rId27"/>
    <p:sldId id="267" r:id="rId28"/>
    <p:sldId id="266" r:id="rId29"/>
    <p:sldId id="265" r:id="rId30"/>
    <p:sldId id="264" r:id="rId31"/>
    <p:sldId id="263" r:id="rId32"/>
    <p:sldId id="262" r:id="rId33"/>
    <p:sldId id="260" r:id="rId34"/>
    <p:sldId id="259" r:id="rId35"/>
    <p:sldId id="258" r:id="rId36"/>
    <p:sldId id="257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5" d="100"/>
          <a:sy n="65" d="100"/>
        </p:scale>
        <p:origin x="58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ff.org/coronavirus-covid-19/poll-finding/kff-covid-19-vaccine-monitor-access-information-experiences-hispanic-adults/" TargetMode="External"/><Relationship Id="rId2" Type="http://schemas.openxmlformats.org/officeDocument/2006/relationships/hyperlink" Target="https://www.urban.org/research/publication/adults-low-income-immigrant-families-were-deeply-affected-covid-19-crisis-yet-avoided-safety-net-programs-2020" TargetMode="External"/><Relationship Id="rId1" Type="http://schemas.openxmlformats.org/officeDocument/2006/relationships/hyperlink" Target="https://frac.org/wp-content/uploads/SNAP-Participation-Among-U.S.-Citizen-Children.pdf" TargetMode="Externa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ff.org/coronavirus-covid-19/poll-finding/kff-covid-19-vaccine-monitor-access-information-experiences-hispanic-adults/" TargetMode="External"/><Relationship Id="rId2" Type="http://schemas.openxmlformats.org/officeDocument/2006/relationships/hyperlink" Target="https://www.urban.org/research/publication/adults-low-income-immigrant-families-were-deeply-affected-covid-19-crisis-yet-avoided-safety-net-programs-2020" TargetMode="External"/><Relationship Id="rId1" Type="http://schemas.openxmlformats.org/officeDocument/2006/relationships/hyperlink" Target="https://frac.org/wp-content/uploads/SNAP-Participation-Among-U.S.-Citizen-Children.pdf" TargetMode="External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E47646-61F9-4EFA-932B-FDF93DC306DB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F591DF9-3DF1-4957-B0D9-7BB1C0710C2C}">
      <dgm:prSet/>
      <dgm:spPr/>
      <dgm:t>
        <a:bodyPr/>
        <a:lstStyle/>
        <a:p>
          <a:r>
            <a:rPr lang="en-US"/>
            <a:t>Legal Permanent Resident (LPR or “Green Card” holder)</a:t>
          </a:r>
        </a:p>
      </dgm:t>
    </dgm:pt>
    <dgm:pt modelId="{7010DD9B-46D8-4705-A0D0-2E8FE0B25EFC}" type="parTrans" cxnId="{6DE61E7B-B883-40A4-9D4A-16411BBE974D}">
      <dgm:prSet/>
      <dgm:spPr/>
      <dgm:t>
        <a:bodyPr/>
        <a:lstStyle/>
        <a:p>
          <a:endParaRPr lang="en-US"/>
        </a:p>
      </dgm:t>
    </dgm:pt>
    <dgm:pt modelId="{EEF6C57A-209C-4A44-853F-E575F867780F}" type="sibTrans" cxnId="{6DE61E7B-B883-40A4-9D4A-16411BBE974D}">
      <dgm:prSet/>
      <dgm:spPr/>
      <dgm:t>
        <a:bodyPr/>
        <a:lstStyle/>
        <a:p>
          <a:endParaRPr lang="en-US"/>
        </a:p>
      </dgm:t>
    </dgm:pt>
    <dgm:pt modelId="{04391E0C-CC52-415A-BCB1-A440152CA722}">
      <dgm:prSet/>
      <dgm:spPr/>
      <dgm:t>
        <a:bodyPr/>
        <a:lstStyle/>
        <a:p>
          <a:r>
            <a:rPr lang="en-US" dirty="0"/>
            <a:t>U Visa  (victims of crime)</a:t>
          </a:r>
        </a:p>
        <a:p>
          <a:endParaRPr lang="en-US" dirty="0"/>
        </a:p>
      </dgm:t>
    </dgm:pt>
    <dgm:pt modelId="{9E23AA3C-D309-4E07-988B-C7D8224A3B2B}" type="parTrans" cxnId="{92692338-E5B6-44F5-9883-AA6CE3123D12}">
      <dgm:prSet/>
      <dgm:spPr/>
      <dgm:t>
        <a:bodyPr/>
        <a:lstStyle/>
        <a:p>
          <a:endParaRPr lang="en-US"/>
        </a:p>
      </dgm:t>
    </dgm:pt>
    <dgm:pt modelId="{AAB2A59E-7759-418A-80D2-B20F9F24E3ED}" type="sibTrans" cxnId="{92692338-E5B6-44F5-9883-AA6CE3123D12}">
      <dgm:prSet/>
      <dgm:spPr/>
      <dgm:t>
        <a:bodyPr/>
        <a:lstStyle/>
        <a:p>
          <a:endParaRPr lang="en-US"/>
        </a:p>
      </dgm:t>
    </dgm:pt>
    <dgm:pt modelId="{32C8239C-807D-4165-A5B4-2B34F332F5F6}">
      <dgm:prSet/>
      <dgm:spPr/>
      <dgm:t>
        <a:bodyPr/>
        <a:lstStyle/>
        <a:p>
          <a:r>
            <a:rPr lang="en-US"/>
            <a:t>T Visa Holders (victims of trafficking)</a:t>
          </a:r>
        </a:p>
      </dgm:t>
    </dgm:pt>
    <dgm:pt modelId="{C21C0A32-7CED-450B-AFD1-B35B3217CE3D}" type="parTrans" cxnId="{9E6F36D0-1881-4D6B-A1FB-F7625E10F4A5}">
      <dgm:prSet/>
      <dgm:spPr/>
      <dgm:t>
        <a:bodyPr/>
        <a:lstStyle/>
        <a:p>
          <a:endParaRPr lang="en-US"/>
        </a:p>
      </dgm:t>
    </dgm:pt>
    <dgm:pt modelId="{098CD7CD-935E-46A8-9567-180707396849}" type="sibTrans" cxnId="{9E6F36D0-1881-4D6B-A1FB-F7625E10F4A5}">
      <dgm:prSet/>
      <dgm:spPr/>
      <dgm:t>
        <a:bodyPr/>
        <a:lstStyle/>
        <a:p>
          <a:endParaRPr lang="en-US"/>
        </a:p>
      </dgm:t>
    </dgm:pt>
    <dgm:pt modelId="{3F51BF6A-6100-4351-A7FB-FA2EBBB6B809}">
      <dgm:prSet/>
      <dgm:spPr/>
      <dgm:t>
        <a:bodyPr/>
        <a:lstStyle/>
        <a:p>
          <a:r>
            <a:rPr lang="en-US"/>
            <a:t>Approved VAWA recipient (“battered immigrant”) – “Deferred Action”</a:t>
          </a:r>
        </a:p>
      </dgm:t>
    </dgm:pt>
    <dgm:pt modelId="{3CF4DC37-B468-4F20-9B1A-DAE17F6A13B7}" type="parTrans" cxnId="{5EDED119-ED0E-432A-83C4-7955F6864931}">
      <dgm:prSet/>
      <dgm:spPr/>
      <dgm:t>
        <a:bodyPr/>
        <a:lstStyle/>
        <a:p>
          <a:endParaRPr lang="en-US"/>
        </a:p>
      </dgm:t>
    </dgm:pt>
    <dgm:pt modelId="{7E2451FA-DBAA-45B9-BB23-DF1BCF998A5F}" type="sibTrans" cxnId="{5EDED119-ED0E-432A-83C4-7955F6864931}">
      <dgm:prSet/>
      <dgm:spPr/>
      <dgm:t>
        <a:bodyPr/>
        <a:lstStyle/>
        <a:p>
          <a:endParaRPr lang="en-US"/>
        </a:p>
      </dgm:t>
    </dgm:pt>
    <dgm:pt modelId="{F044D844-511B-4DC2-8150-C81F6D7E9EE0}">
      <dgm:prSet/>
      <dgm:spPr/>
      <dgm:t>
        <a:bodyPr/>
        <a:lstStyle/>
        <a:p>
          <a:r>
            <a:rPr lang="en-US"/>
            <a:t>Temporary Protected Status (TPS)</a:t>
          </a:r>
        </a:p>
      </dgm:t>
    </dgm:pt>
    <dgm:pt modelId="{6C5A4E05-6C22-4F4C-B81F-45E3E460F191}" type="parTrans" cxnId="{2E93CFB8-80C7-49C7-B033-45F386556694}">
      <dgm:prSet/>
      <dgm:spPr/>
      <dgm:t>
        <a:bodyPr/>
        <a:lstStyle/>
        <a:p>
          <a:endParaRPr lang="en-US"/>
        </a:p>
      </dgm:t>
    </dgm:pt>
    <dgm:pt modelId="{2D007867-E365-4808-ADDB-1EE69D57C8F5}" type="sibTrans" cxnId="{2E93CFB8-80C7-49C7-B033-45F386556694}">
      <dgm:prSet/>
      <dgm:spPr/>
      <dgm:t>
        <a:bodyPr/>
        <a:lstStyle/>
        <a:p>
          <a:endParaRPr lang="en-US"/>
        </a:p>
      </dgm:t>
    </dgm:pt>
    <dgm:pt modelId="{356F7BBC-5A1F-43A7-A1A5-B905DC0EDFBF}">
      <dgm:prSet/>
      <dgm:spPr/>
      <dgm:t>
        <a:bodyPr/>
        <a:lstStyle/>
        <a:p>
          <a:r>
            <a:rPr lang="en-US"/>
            <a:t>Asylee</a:t>
          </a:r>
        </a:p>
      </dgm:t>
    </dgm:pt>
    <dgm:pt modelId="{41BA4683-A424-41B9-A145-362FFD005169}" type="parTrans" cxnId="{4AF68E71-E3BF-455A-9451-64422E6E9EAB}">
      <dgm:prSet/>
      <dgm:spPr/>
      <dgm:t>
        <a:bodyPr/>
        <a:lstStyle/>
        <a:p>
          <a:endParaRPr lang="en-US"/>
        </a:p>
      </dgm:t>
    </dgm:pt>
    <dgm:pt modelId="{8E96F43F-78A2-414C-8C1B-E64ED5BE3574}" type="sibTrans" cxnId="{4AF68E71-E3BF-455A-9451-64422E6E9EAB}">
      <dgm:prSet/>
      <dgm:spPr/>
      <dgm:t>
        <a:bodyPr/>
        <a:lstStyle/>
        <a:p>
          <a:endParaRPr lang="en-US"/>
        </a:p>
      </dgm:t>
    </dgm:pt>
    <dgm:pt modelId="{E259E594-E7D5-4016-9605-B8F5111CE737}">
      <dgm:prSet/>
      <dgm:spPr/>
      <dgm:t>
        <a:bodyPr/>
        <a:lstStyle/>
        <a:p>
          <a:r>
            <a:rPr lang="en-US"/>
            <a:t>Refugee</a:t>
          </a:r>
        </a:p>
      </dgm:t>
    </dgm:pt>
    <dgm:pt modelId="{CA05C871-0C7D-4F4C-BDE2-11A32F762289}" type="parTrans" cxnId="{FBFDBC3C-6230-4822-B174-246CA36AD891}">
      <dgm:prSet/>
      <dgm:spPr/>
      <dgm:t>
        <a:bodyPr/>
        <a:lstStyle/>
        <a:p>
          <a:endParaRPr lang="en-US"/>
        </a:p>
      </dgm:t>
    </dgm:pt>
    <dgm:pt modelId="{1914A4C7-159D-40F0-B536-2CB63B26B184}" type="sibTrans" cxnId="{FBFDBC3C-6230-4822-B174-246CA36AD891}">
      <dgm:prSet/>
      <dgm:spPr/>
      <dgm:t>
        <a:bodyPr/>
        <a:lstStyle/>
        <a:p>
          <a:endParaRPr lang="en-US"/>
        </a:p>
      </dgm:t>
    </dgm:pt>
    <dgm:pt modelId="{198BF44E-1FDC-432A-9E67-69AB176D7039}">
      <dgm:prSet/>
      <dgm:spPr/>
      <dgm:t>
        <a:bodyPr/>
        <a:lstStyle/>
        <a:p>
          <a:r>
            <a:rPr lang="en-US" dirty="0"/>
            <a:t>V-Visa holder</a:t>
          </a:r>
        </a:p>
      </dgm:t>
    </dgm:pt>
    <dgm:pt modelId="{67DB6F31-8D48-46EC-A13B-12AD27D80737}" type="parTrans" cxnId="{A9D06CD0-98D2-400B-AB70-FA0E06E76E31}">
      <dgm:prSet/>
      <dgm:spPr/>
      <dgm:t>
        <a:bodyPr/>
        <a:lstStyle/>
        <a:p>
          <a:endParaRPr lang="en-US"/>
        </a:p>
      </dgm:t>
    </dgm:pt>
    <dgm:pt modelId="{ACCC7D5D-1325-485B-A88B-2F89C8A9DD6F}" type="sibTrans" cxnId="{A9D06CD0-98D2-400B-AB70-FA0E06E76E31}">
      <dgm:prSet/>
      <dgm:spPr/>
      <dgm:t>
        <a:bodyPr/>
        <a:lstStyle/>
        <a:p>
          <a:endParaRPr lang="en-US"/>
        </a:p>
      </dgm:t>
    </dgm:pt>
    <dgm:pt modelId="{25C29C17-BAE8-42D0-AB6E-477C60C5D220}">
      <dgm:prSet/>
      <dgm:spPr/>
      <dgm:t>
        <a:bodyPr/>
        <a:lstStyle/>
        <a:p>
          <a:r>
            <a:rPr lang="en-US" dirty="0"/>
            <a:t>H-2A and H-2B visa (temporary farm and seasonal workers)</a:t>
          </a:r>
        </a:p>
        <a:p>
          <a:r>
            <a:rPr lang="en-US" dirty="0"/>
            <a:t>(“non-immigrants”)</a:t>
          </a:r>
        </a:p>
      </dgm:t>
    </dgm:pt>
    <dgm:pt modelId="{66D501EC-3FA9-4922-82BA-20F314FE6853}" type="parTrans" cxnId="{61B3769A-F13F-4555-A640-7B95D6D19202}">
      <dgm:prSet/>
      <dgm:spPr/>
      <dgm:t>
        <a:bodyPr/>
        <a:lstStyle/>
        <a:p>
          <a:endParaRPr lang="en-US"/>
        </a:p>
      </dgm:t>
    </dgm:pt>
    <dgm:pt modelId="{B274E00A-7E6E-4FBF-933F-10E73CE6BCCD}" type="sibTrans" cxnId="{61B3769A-F13F-4555-A640-7B95D6D19202}">
      <dgm:prSet/>
      <dgm:spPr/>
      <dgm:t>
        <a:bodyPr/>
        <a:lstStyle/>
        <a:p>
          <a:endParaRPr lang="en-US"/>
        </a:p>
      </dgm:t>
    </dgm:pt>
    <dgm:pt modelId="{16D5B460-8917-4D8A-A388-1BA03CB5681C}">
      <dgm:prSet/>
      <dgm:spPr/>
      <dgm:t>
        <a:bodyPr/>
        <a:lstStyle/>
        <a:p>
          <a:r>
            <a:rPr lang="en-US" dirty="0"/>
            <a:t>Other “Non-Immigrant” visas such as student and visitor visas (B-1, F-1, J-1)</a:t>
          </a:r>
        </a:p>
      </dgm:t>
    </dgm:pt>
    <dgm:pt modelId="{2184AE45-7635-462D-9EE4-CD37858A2777}" type="parTrans" cxnId="{78FA7BC1-4B66-4B41-9119-3123A0232C11}">
      <dgm:prSet/>
      <dgm:spPr/>
      <dgm:t>
        <a:bodyPr/>
        <a:lstStyle/>
        <a:p>
          <a:endParaRPr lang="en-US"/>
        </a:p>
      </dgm:t>
    </dgm:pt>
    <dgm:pt modelId="{07D2E5F9-20BA-4D79-883F-72FFDD81F76D}" type="sibTrans" cxnId="{78FA7BC1-4B66-4B41-9119-3123A0232C11}">
      <dgm:prSet/>
      <dgm:spPr/>
      <dgm:t>
        <a:bodyPr/>
        <a:lstStyle/>
        <a:p>
          <a:endParaRPr lang="en-US"/>
        </a:p>
      </dgm:t>
    </dgm:pt>
    <dgm:pt modelId="{365245D2-B37B-43BD-8CAF-C0DB8368CCC7}">
      <dgm:prSet/>
      <dgm:spPr/>
      <dgm:t>
        <a:bodyPr/>
        <a:lstStyle/>
        <a:p>
          <a:r>
            <a:rPr lang="en-US"/>
            <a:t>Deferred Action for Childhood Arrivals (DACA)</a:t>
          </a:r>
        </a:p>
      </dgm:t>
    </dgm:pt>
    <dgm:pt modelId="{3A5E7FA7-0F33-4FBC-AC8D-5BBF8F2883B1}" type="parTrans" cxnId="{48AFAB3D-730C-4631-802E-2645032C7D5C}">
      <dgm:prSet/>
      <dgm:spPr/>
      <dgm:t>
        <a:bodyPr/>
        <a:lstStyle/>
        <a:p>
          <a:endParaRPr lang="en-US"/>
        </a:p>
      </dgm:t>
    </dgm:pt>
    <dgm:pt modelId="{ADC0F6F0-F538-4C57-9502-AD113531D0A5}" type="sibTrans" cxnId="{48AFAB3D-730C-4631-802E-2645032C7D5C}">
      <dgm:prSet/>
      <dgm:spPr/>
      <dgm:t>
        <a:bodyPr/>
        <a:lstStyle/>
        <a:p>
          <a:endParaRPr lang="en-US"/>
        </a:p>
      </dgm:t>
    </dgm:pt>
    <dgm:pt modelId="{16E76681-BD5D-4A44-985C-58F6DDE59A26}">
      <dgm:prSet/>
      <dgm:spPr/>
      <dgm:t>
        <a:bodyPr/>
        <a:lstStyle/>
        <a:p>
          <a:r>
            <a:rPr lang="en-US"/>
            <a:t>And more…</a:t>
          </a:r>
        </a:p>
      </dgm:t>
    </dgm:pt>
    <dgm:pt modelId="{033FC347-8EFD-4CBB-B60E-4ABC04BDDFB7}" type="parTrans" cxnId="{BCB73DAC-C82F-41DB-AD16-2E5DBCA7795C}">
      <dgm:prSet/>
      <dgm:spPr/>
      <dgm:t>
        <a:bodyPr/>
        <a:lstStyle/>
        <a:p>
          <a:endParaRPr lang="en-US"/>
        </a:p>
      </dgm:t>
    </dgm:pt>
    <dgm:pt modelId="{9FA89711-3B4D-46DB-A87E-725F1D76215C}" type="sibTrans" cxnId="{BCB73DAC-C82F-41DB-AD16-2E5DBCA7795C}">
      <dgm:prSet/>
      <dgm:spPr/>
      <dgm:t>
        <a:bodyPr/>
        <a:lstStyle/>
        <a:p>
          <a:endParaRPr lang="en-US"/>
        </a:p>
      </dgm:t>
    </dgm:pt>
    <dgm:pt modelId="{E2BF0DC5-57E7-4295-90CA-91AF1F336DA6}" type="pres">
      <dgm:prSet presAssocID="{68E47646-61F9-4EFA-932B-FDF93DC306DB}" presName="diagram" presStyleCnt="0">
        <dgm:presLayoutVars>
          <dgm:dir/>
          <dgm:resizeHandles val="exact"/>
        </dgm:presLayoutVars>
      </dgm:prSet>
      <dgm:spPr/>
    </dgm:pt>
    <dgm:pt modelId="{EF81A594-8224-4B22-85CB-7E654B971292}" type="pres">
      <dgm:prSet presAssocID="{2F591DF9-3DF1-4957-B0D9-7BB1C0710C2C}" presName="node" presStyleLbl="node1" presStyleIdx="0" presStyleCnt="12">
        <dgm:presLayoutVars>
          <dgm:bulletEnabled val="1"/>
        </dgm:presLayoutVars>
      </dgm:prSet>
      <dgm:spPr/>
    </dgm:pt>
    <dgm:pt modelId="{4E8C8F60-3299-424D-8103-5C7A938E51F6}" type="pres">
      <dgm:prSet presAssocID="{EEF6C57A-209C-4A44-853F-E575F867780F}" presName="sibTrans" presStyleCnt="0"/>
      <dgm:spPr/>
    </dgm:pt>
    <dgm:pt modelId="{B6038F80-F620-4BC8-BD73-DB9CB4DAB83F}" type="pres">
      <dgm:prSet presAssocID="{04391E0C-CC52-415A-BCB1-A440152CA722}" presName="node" presStyleLbl="node1" presStyleIdx="1" presStyleCnt="12">
        <dgm:presLayoutVars>
          <dgm:bulletEnabled val="1"/>
        </dgm:presLayoutVars>
      </dgm:prSet>
      <dgm:spPr/>
    </dgm:pt>
    <dgm:pt modelId="{249040CF-AAD1-4488-BBA3-BEF80FD8263F}" type="pres">
      <dgm:prSet presAssocID="{AAB2A59E-7759-418A-80D2-B20F9F24E3ED}" presName="sibTrans" presStyleCnt="0"/>
      <dgm:spPr/>
    </dgm:pt>
    <dgm:pt modelId="{B1BB94CF-6C32-46CB-99FD-BC81B1A96674}" type="pres">
      <dgm:prSet presAssocID="{32C8239C-807D-4165-A5B4-2B34F332F5F6}" presName="node" presStyleLbl="node1" presStyleIdx="2" presStyleCnt="12">
        <dgm:presLayoutVars>
          <dgm:bulletEnabled val="1"/>
        </dgm:presLayoutVars>
      </dgm:prSet>
      <dgm:spPr/>
    </dgm:pt>
    <dgm:pt modelId="{1FAB0025-7D17-40C4-B1F7-FF265EE221F5}" type="pres">
      <dgm:prSet presAssocID="{098CD7CD-935E-46A8-9567-180707396849}" presName="sibTrans" presStyleCnt="0"/>
      <dgm:spPr/>
    </dgm:pt>
    <dgm:pt modelId="{671ABFDA-618E-4DD5-87FE-A45E9E257002}" type="pres">
      <dgm:prSet presAssocID="{3F51BF6A-6100-4351-A7FB-FA2EBBB6B809}" presName="node" presStyleLbl="node1" presStyleIdx="3" presStyleCnt="12">
        <dgm:presLayoutVars>
          <dgm:bulletEnabled val="1"/>
        </dgm:presLayoutVars>
      </dgm:prSet>
      <dgm:spPr/>
    </dgm:pt>
    <dgm:pt modelId="{A2E6014C-F075-44D1-8429-8AA62B1D9CD8}" type="pres">
      <dgm:prSet presAssocID="{7E2451FA-DBAA-45B9-BB23-DF1BCF998A5F}" presName="sibTrans" presStyleCnt="0"/>
      <dgm:spPr/>
    </dgm:pt>
    <dgm:pt modelId="{EE32FD3E-4355-4F2D-9FC1-066D2C679976}" type="pres">
      <dgm:prSet presAssocID="{F044D844-511B-4DC2-8150-C81F6D7E9EE0}" presName="node" presStyleLbl="node1" presStyleIdx="4" presStyleCnt="12">
        <dgm:presLayoutVars>
          <dgm:bulletEnabled val="1"/>
        </dgm:presLayoutVars>
      </dgm:prSet>
      <dgm:spPr/>
    </dgm:pt>
    <dgm:pt modelId="{F5B25046-63B4-4726-A066-13D9B8CA2653}" type="pres">
      <dgm:prSet presAssocID="{2D007867-E365-4808-ADDB-1EE69D57C8F5}" presName="sibTrans" presStyleCnt="0"/>
      <dgm:spPr/>
    </dgm:pt>
    <dgm:pt modelId="{E7D91AAE-7595-42EC-AA99-D1EE10255E57}" type="pres">
      <dgm:prSet presAssocID="{356F7BBC-5A1F-43A7-A1A5-B905DC0EDFBF}" presName="node" presStyleLbl="node1" presStyleIdx="5" presStyleCnt="12">
        <dgm:presLayoutVars>
          <dgm:bulletEnabled val="1"/>
        </dgm:presLayoutVars>
      </dgm:prSet>
      <dgm:spPr/>
    </dgm:pt>
    <dgm:pt modelId="{00A83777-3102-4DD9-9C3F-3587774971BA}" type="pres">
      <dgm:prSet presAssocID="{8E96F43F-78A2-414C-8C1B-E64ED5BE3574}" presName="sibTrans" presStyleCnt="0"/>
      <dgm:spPr/>
    </dgm:pt>
    <dgm:pt modelId="{F589FB07-110D-41F0-A1F0-85568728C3DE}" type="pres">
      <dgm:prSet presAssocID="{E259E594-E7D5-4016-9605-B8F5111CE737}" presName="node" presStyleLbl="node1" presStyleIdx="6" presStyleCnt="12">
        <dgm:presLayoutVars>
          <dgm:bulletEnabled val="1"/>
        </dgm:presLayoutVars>
      </dgm:prSet>
      <dgm:spPr/>
    </dgm:pt>
    <dgm:pt modelId="{6AA26EE1-3628-47C1-A2CF-CE904C2A40B3}" type="pres">
      <dgm:prSet presAssocID="{1914A4C7-159D-40F0-B536-2CB63B26B184}" presName="sibTrans" presStyleCnt="0"/>
      <dgm:spPr/>
    </dgm:pt>
    <dgm:pt modelId="{3E413ADE-B30D-4D26-BADE-86DB106A80AD}" type="pres">
      <dgm:prSet presAssocID="{198BF44E-1FDC-432A-9E67-69AB176D7039}" presName="node" presStyleLbl="node1" presStyleIdx="7" presStyleCnt="12">
        <dgm:presLayoutVars>
          <dgm:bulletEnabled val="1"/>
        </dgm:presLayoutVars>
      </dgm:prSet>
      <dgm:spPr/>
    </dgm:pt>
    <dgm:pt modelId="{6A1DCE3C-57AD-436B-AD33-D4AB16B26509}" type="pres">
      <dgm:prSet presAssocID="{ACCC7D5D-1325-485B-A88B-2F89C8A9DD6F}" presName="sibTrans" presStyleCnt="0"/>
      <dgm:spPr/>
    </dgm:pt>
    <dgm:pt modelId="{379F30D0-9A3D-4DF0-9D55-DE05595F5178}" type="pres">
      <dgm:prSet presAssocID="{25C29C17-BAE8-42D0-AB6E-477C60C5D220}" presName="node" presStyleLbl="node1" presStyleIdx="8" presStyleCnt="12">
        <dgm:presLayoutVars>
          <dgm:bulletEnabled val="1"/>
        </dgm:presLayoutVars>
      </dgm:prSet>
      <dgm:spPr/>
    </dgm:pt>
    <dgm:pt modelId="{B4605FE3-D7AD-4FF7-AD6F-F42DDC052400}" type="pres">
      <dgm:prSet presAssocID="{B274E00A-7E6E-4FBF-933F-10E73CE6BCCD}" presName="sibTrans" presStyleCnt="0"/>
      <dgm:spPr/>
    </dgm:pt>
    <dgm:pt modelId="{9028414D-06B0-4CA7-8F36-BD834997F662}" type="pres">
      <dgm:prSet presAssocID="{16D5B460-8917-4D8A-A388-1BA03CB5681C}" presName="node" presStyleLbl="node1" presStyleIdx="9" presStyleCnt="12">
        <dgm:presLayoutVars>
          <dgm:bulletEnabled val="1"/>
        </dgm:presLayoutVars>
      </dgm:prSet>
      <dgm:spPr/>
    </dgm:pt>
    <dgm:pt modelId="{200D4EE3-6923-47C5-AAEE-BC71CB7FD870}" type="pres">
      <dgm:prSet presAssocID="{07D2E5F9-20BA-4D79-883F-72FFDD81F76D}" presName="sibTrans" presStyleCnt="0"/>
      <dgm:spPr/>
    </dgm:pt>
    <dgm:pt modelId="{816356B5-6DD6-4C56-9F48-A0C16C500DDE}" type="pres">
      <dgm:prSet presAssocID="{365245D2-B37B-43BD-8CAF-C0DB8368CCC7}" presName="node" presStyleLbl="node1" presStyleIdx="10" presStyleCnt="12">
        <dgm:presLayoutVars>
          <dgm:bulletEnabled val="1"/>
        </dgm:presLayoutVars>
      </dgm:prSet>
      <dgm:spPr/>
    </dgm:pt>
    <dgm:pt modelId="{29BC2216-A91D-40F7-AC65-ED3D4078C0B5}" type="pres">
      <dgm:prSet presAssocID="{ADC0F6F0-F538-4C57-9502-AD113531D0A5}" presName="sibTrans" presStyleCnt="0"/>
      <dgm:spPr/>
    </dgm:pt>
    <dgm:pt modelId="{AF8E7499-7438-464C-A2CF-F41D204279C3}" type="pres">
      <dgm:prSet presAssocID="{16E76681-BD5D-4A44-985C-58F6DDE59A26}" presName="node" presStyleLbl="node1" presStyleIdx="11" presStyleCnt="12">
        <dgm:presLayoutVars>
          <dgm:bulletEnabled val="1"/>
        </dgm:presLayoutVars>
      </dgm:prSet>
      <dgm:spPr/>
    </dgm:pt>
  </dgm:ptLst>
  <dgm:cxnLst>
    <dgm:cxn modelId="{7304A205-1405-4FCA-A3C5-4A91FBE9B2E3}" type="presOf" srcId="{365245D2-B37B-43BD-8CAF-C0DB8368CCC7}" destId="{816356B5-6DD6-4C56-9F48-A0C16C500DDE}" srcOrd="0" destOrd="0" presId="urn:microsoft.com/office/officeart/2005/8/layout/default"/>
    <dgm:cxn modelId="{4AC38011-5E7C-4911-8580-D9020F0F88AF}" type="presOf" srcId="{356F7BBC-5A1F-43A7-A1A5-B905DC0EDFBF}" destId="{E7D91AAE-7595-42EC-AA99-D1EE10255E57}" srcOrd="0" destOrd="0" presId="urn:microsoft.com/office/officeart/2005/8/layout/default"/>
    <dgm:cxn modelId="{5EDED119-ED0E-432A-83C4-7955F6864931}" srcId="{68E47646-61F9-4EFA-932B-FDF93DC306DB}" destId="{3F51BF6A-6100-4351-A7FB-FA2EBBB6B809}" srcOrd="3" destOrd="0" parTransId="{3CF4DC37-B468-4F20-9B1A-DAE17F6A13B7}" sibTransId="{7E2451FA-DBAA-45B9-BB23-DF1BCF998A5F}"/>
    <dgm:cxn modelId="{630A9022-8109-4C76-A602-0EE6352D95DA}" type="presOf" srcId="{E259E594-E7D5-4016-9605-B8F5111CE737}" destId="{F589FB07-110D-41F0-A1F0-85568728C3DE}" srcOrd="0" destOrd="0" presId="urn:microsoft.com/office/officeart/2005/8/layout/default"/>
    <dgm:cxn modelId="{BB461832-91EF-477D-8B97-0391B455E235}" type="presOf" srcId="{2F591DF9-3DF1-4957-B0D9-7BB1C0710C2C}" destId="{EF81A594-8224-4B22-85CB-7E654B971292}" srcOrd="0" destOrd="0" presId="urn:microsoft.com/office/officeart/2005/8/layout/default"/>
    <dgm:cxn modelId="{92692338-E5B6-44F5-9883-AA6CE3123D12}" srcId="{68E47646-61F9-4EFA-932B-FDF93DC306DB}" destId="{04391E0C-CC52-415A-BCB1-A440152CA722}" srcOrd="1" destOrd="0" parTransId="{9E23AA3C-D309-4E07-988B-C7D8224A3B2B}" sibTransId="{AAB2A59E-7759-418A-80D2-B20F9F24E3ED}"/>
    <dgm:cxn modelId="{FBFDBC3C-6230-4822-B174-246CA36AD891}" srcId="{68E47646-61F9-4EFA-932B-FDF93DC306DB}" destId="{E259E594-E7D5-4016-9605-B8F5111CE737}" srcOrd="6" destOrd="0" parTransId="{CA05C871-0C7D-4F4C-BDE2-11A32F762289}" sibTransId="{1914A4C7-159D-40F0-B536-2CB63B26B184}"/>
    <dgm:cxn modelId="{48AFAB3D-730C-4631-802E-2645032C7D5C}" srcId="{68E47646-61F9-4EFA-932B-FDF93DC306DB}" destId="{365245D2-B37B-43BD-8CAF-C0DB8368CCC7}" srcOrd="10" destOrd="0" parTransId="{3A5E7FA7-0F33-4FBC-AC8D-5BBF8F2883B1}" sibTransId="{ADC0F6F0-F538-4C57-9502-AD113531D0A5}"/>
    <dgm:cxn modelId="{5F17BD5F-1FB6-4EFC-BFA5-7007EF5BBD41}" type="presOf" srcId="{25C29C17-BAE8-42D0-AB6E-477C60C5D220}" destId="{379F30D0-9A3D-4DF0-9D55-DE05595F5178}" srcOrd="0" destOrd="0" presId="urn:microsoft.com/office/officeart/2005/8/layout/default"/>
    <dgm:cxn modelId="{89150148-4E11-4057-B7D3-10B25331587B}" type="presOf" srcId="{198BF44E-1FDC-432A-9E67-69AB176D7039}" destId="{3E413ADE-B30D-4D26-BADE-86DB106A80AD}" srcOrd="0" destOrd="0" presId="urn:microsoft.com/office/officeart/2005/8/layout/default"/>
    <dgm:cxn modelId="{18EC4B50-6327-46FA-9ABE-3EEF9BD94DC0}" type="presOf" srcId="{16D5B460-8917-4D8A-A388-1BA03CB5681C}" destId="{9028414D-06B0-4CA7-8F36-BD834997F662}" srcOrd="0" destOrd="0" presId="urn:microsoft.com/office/officeart/2005/8/layout/default"/>
    <dgm:cxn modelId="{4AF68E71-E3BF-455A-9451-64422E6E9EAB}" srcId="{68E47646-61F9-4EFA-932B-FDF93DC306DB}" destId="{356F7BBC-5A1F-43A7-A1A5-B905DC0EDFBF}" srcOrd="5" destOrd="0" parTransId="{41BA4683-A424-41B9-A145-362FFD005169}" sibTransId="{8E96F43F-78A2-414C-8C1B-E64ED5BE3574}"/>
    <dgm:cxn modelId="{6DE61E7B-B883-40A4-9D4A-16411BBE974D}" srcId="{68E47646-61F9-4EFA-932B-FDF93DC306DB}" destId="{2F591DF9-3DF1-4957-B0D9-7BB1C0710C2C}" srcOrd="0" destOrd="0" parTransId="{7010DD9B-46D8-4705-A0D0-2E8FE0B25EFC}" sibTransId="{EEF6C57A-209C-4A44-853F-E575F867780F}"/>
    <dgm:cxn modelId="{E229AA99-4063-44B0-9651-53F335BBCF47}" type="presOf" srcId="{3F51BF6A-6100-4351-A7FB-FA2EBBB6B809}" destId="{671ABFDA-618E-4DD5-87FE-A45E9E257002}" srcOrd="0" destOrd="0" presId="urn:microsoft.com/office/officeart/2005/8/layout/default"/>
    <dgm:cxn modelId="{61B3769A-F13F-4555-A640-7B95D6D19202}" srcId="{68E47646-61F9-4EFA-932B-FDF93DC306DB}" destId="{25C29C17-BAE8-42D0-AB6E-477C60C5D220}" srcOrd="8" destOrd="0" parTransId="{66D501EC-3FA9-4922-82BA-20F314FE6853}" sibTransId="{B274E00A-7E6E-4FBF-933F-10E73CE6BCCD}"/>
    <dgm:cxn modelId="{A1BFA6A7-B27B-4214-AFF4-A3E3C587189E}" type="presOf" srcId="{68E47646-61F9-4EFA-932B-FDF93DC306DB}" destId="{E2BF0DC5-57E7-4295-90CA-91AF1F336DA6}" srcOrd="0" destOrd="0" presId="urn:microsoft.com/office/officeart/2005/8/layout/default"/>
    <dgm:cxn modelId="{BCB73DAC-C82F-41DB-AD16-2E5DBCA7795C}" srcId="{68E47646-61F9-4EFA-932B-FDF93DC306DB}" destId="{16E76681-BD5D-4A44-985C-58F6DDE59A26}" srcOrd="11" destOrd="0" parTransId="{033FC347-8EFD-4CBB-B60E-4ABC04BDDFB7}" sibTransId="{9FA89711-3B4D-46DB-A87E-725F1D76215C}"/>
    <dgm:cxn modelId="{B4DB0CB3-BD93-4D44-9E43-D1509F5AF1E4}" type="presOf" srcId="{04391E0C-CC52-415A-BCB1-A440152CA722}" destId="{B6038F80-F620-4BC8-BD73-DB9CB4DAB83F}" srcOrd="0" destOrd="0" presId="urn:microsoft.com/office/officeart/2005/8/layout/default"/>
    <dgm:cxn modelId="{2E93CFB8-80C7-49C7-B033-45F386556694}" srcId="{68E47646-61F9-4EFA-932B-FDF93DC306DB}" destId="{F044D844-511B-4DC2-8150-C81F6D7E9EE0}" srcOrd="4" destOrd="0" parTransId="{6C5A4E05-6C22-4F4C-B81F-45E3E460F191}" sibTransId="{2D007867-E365-4808-ADDB-1EE69D57C8F5}"/>
    <dgm:cxn modelId="{CD9103BF-74AD-4DD0-B883-95E2F3E1247C}" type="presOf" srcId="{16E76681-BD5D-4A44-985C-58F6DDE59A26}" destId="{AF8E7499-7438-464C-A2CF-F41D204279C3}" srcOrd="0" destOrd="0" presId="urn:microsoft.com/office/officeart/2005/8/layout/default"/>
    <dgm:cxn modelId="{78FA7BC1-4B66-4B41-9119-3123A0232C11}" srcId="{68E47646-61F9-4EFA-932B-FDF93DC306DB}" destId="{16D5B460-8917-4D8A-A388-1BA03CB5681C}" srcOrd="9" destOrd="0" parTransId="{2184AE45-7635-462D-9EE4-CD37858A2777}" sibTransId="{07D2E5F9-20BA-4D79-883F-72FFDD81F76D}"/>
    <dgm:cxn modelId="{9E6F36D0-1881-4D6B-A1FB-F7625E10F4A5}" srcId="{68E47646-61F9-4EFA-932B-FDF93DC306DB}" destId="{32C8239C-807D-4165-A5B4-2B34F332F5F6}" srcOrd="2" destOrd="0" parTransId="{C21C0A32-7CED-450B-AFD1-B35B3217CE3D}" sibTransId="{098CD7CD-935E-46A8-9567-180707396849}"/>
    <dgm:cxn modelId="{A9D06CD0-98D2-400B-AB70-FA0E06E76E31}" srcId="{68E47646-61F9-4EFA-932B-FDF93DC306DB}" destId="{198BF44E-1FDC-432A-9E67-69AB176D7039}" srcOrd="7" destOrd="0" parTransId="{67DB6F31-8D48-46EC-A13B-12AD27D80737}" sibTransId="{ACCC7D5D-1325-485B-A88B-2F89C8A9DD6F}"/>
    <dgm:cxn modelId="{EDDDE8D8-1D00-4106-A3F0-D6CDC4C5CF92}" type="presOf" srcId="{F044D844-511B-4DC2-8150-C81F6D7E9EE0}" destId="{EE32FD3E-4355-4F2D-9FC1-066D2C679976}" srcOrd="0" destOrd="0" presId="urn:microsoft.com/office/officeart/2005/8/layout/default"/>
    <dgm:cxn modelId="{511869F6-836D-4B2C-841A-EF0AC26880D5}" type="presOf" srcId="{32C8239C-807D-4165-A5B4-2B34F332F5F6}" destId="{B1BB94CF-6C32-46CB-99FD-BC81B1A96674}" srcOrd="0" destOrd="0" presId="urn:microsoft.com/office/officeart/2005/8/layout/default"/>
    <dgm:cxn modelId="{F2947253-B167-4FE9-8685-12C1F454DDFA}" type="presParOf" srcId="{E2BF0DC5-57E7-4295-90CA-91AF1F336DA6}" destId="{EF81A594-8224-4B22-85CB-7E654B971292}" srcOrd="0" destOrd="0" presId="urn:microsoft.com/office/officeart/2005/8/layout/default"/>
    <dgm:cxn modelId="{1E9E340F-9C79-45CA-BCF9-5A7BC7CBF7F0}" type="presParOf" srcId="{E2BF0DC5-57E7-4295-90CA-91AF1F336DA6}" destId="{4E8C8F60-3299-424D-8103-5C7A938E51F6}" srcOrd="1" destOrd="0" presId="urn:microsoft.com/office/officeart/2005/8/layout/default"/>
    <dgm:cxn modelId="{751DEF65-DA0C-4DF0-81A4-E6440305CA43}" type="presParOf" srcId="{E2BF0DC5-57E7-4295-90CA-91AF1F336DA6}" destId="{B6038F80-F620-4BC8-BD73-DB9CB4DAB83F}" srcOrd="2" destOrd="0" presId="urn:microsoft.com/office/officeart/2005/8/layout/default"/>
    <dgm:cxn modelId="{09AFA721-A818-4E39-9647-CD76710F0185}" type="presParOf" srcId="{E2BF0DC5-57E7-4295-90CA-91AF1F336DA6}" destId="{249040CF-AAD1-4488-BBA3-BEF80FD8263F}" srcOrd="3" destOrd="0" presId="urn:microsoft.com/office/officeart/2005/8/layout/default"/>
    <dgm:cxn modelId="{D911E517-9FC3-488D-A458-C5F7CAB47142}" type="presParOf" srcId="{E2BF0DC5-57E7-4295-90CA-91AF1F336DA6}" destId="{B1BB94CF-6C32-46CB-99FD-BC81B1A96674}" srcOrd="4" destOrd="0" presId="urn:microsoft.com/office/officeart/2005/8/layout/default"/>
    <dgm:cxn modelId="{D138E189-33D9-4518-83DA-06DEC0128202}" type="presParOf" srcId="{E2BF0DC5-57E7-4295-90CA-91AF1F336DA6}" destId="{1FAB0025-7D17-40C4-B1F7-FF265EE221F5}" srcOrd="5" destOrd="0" presId="urn:microsoft.com/office/officeart/2005/8/layout/default"/>
    <dgm:cxn modelId="{EC863114-429A-4625-B4B3-E01DC4ECB000}" type="presParOf" srcId="{E2BF0DC5-57E7-4295-90CA-91AF1F336DA6}" destId="{671ABFDA-618E-4DD5-87FE-A45E9E257002}" srcOrd="6" destOrd="0" presId="urn:microsoft.com/office/officeart/2005/8/layout/default"/>
    <dgm:cxn modelId="{B51AF701-7DA0-4705-96B1-ED65855849E9}" type="presParOf" srcId="{E2BF0DC5-57E7-4295-90CA-91AF1F336DA6}" destId="{A2E6014C-F075-44D1-8429-8AA62B1D9CD8}" srcOrd="7" destOrd="0" presId="urn:microsoft.com/office/officeart/2005/8/layout/default"/>
    <dgm:cxn modelId="{033FE7B6-EC05-43A8-928B-548E96A0B0F0}" type="presParOf" srcId="{E2BF0DC5-57E7-4295-90CA-91AF1F336DA6}" destId="{EE32FD3E-4355-4F2D-9FC1-066D2C679976}" srcOrd="8" destOrd="0" presId="urn:microsoft.com/office/officeart/2005/8/layout/default"/>
    <dgm:cxn modelId="{95A589CB-29F3-4A8B-927A-DF723B926B12}" type="presParOf" srcId="{E2BF0DC5-57E7-4295-90CA-91AF1F336DA6}" destId="{F5B25046-63B4-4726-A066-13D9B8CA2653}" srcOrd="9" destOrd="0" presId="urn:microsoft.com/office/officeart/2005/8/layout/default"/>
    <dgm:cxn modelId="{C0BFA13F-56A3-47D7-9929-7CF876965F73}" type="presParOf" srcId="{E2BF0DC5-57E7-4295-90CA-91AF1F336DA6}" destId="{E7D91AAE-7595-42EC-AA99-D1EE10255E57}" srcOrd="10" destOrd="0" presId="urn:microsoft.com/office/officeart/2005/8/layout/default"/>
    <dgm:cxn modelId="{97254019-A506-4988-8FB2-E347E9DE609E}" type="presParOf" srcId="{E2BF0DC5-57E7-4295-90CA-91AF1F336DA6}" destId="{00A83777-3102-4DD9-9C3F-3587774971BA}" srcOrd="11" destOrd="0" presId="urn:microsoft.com/office/officeart/2005/8/layout/default"/>
    <dgm:cxn modelId="{6A4A44E9-E0B0-4E4E-B426-9FD6C56DFE8A}" type="presParOf" srcId="{E2BF0DC5-57E7-4295-90CA-91AF1F336DA6}" destId="{F589FB07-110D-41F0-A1F0-85568728C3DE}" srcOrd="12" destOrd="0" presId="urn:microsoft.com/office/officeart/2005/8/layout/default"/>
    <dgm:cxn modelId="{94D29F60-BFD1-48F2-A668-C0A6904CB0D0}" type="presParOf" srcId="{E2BF0DC5-57E7-4295-90CA-91AF1F336DA6}" destId="{6AA26EE1-3628-47C1-A2CF-CE904C2A40B3}" srcOrd="13" destOrd="0" presId="urn:microsoft.com/office/officeart/2005/8/layout/default"/>
    <dgm:cxn modelId="{AADF370F-C773-454E-8C63-92718FB6B0DE}" type="presParOf" srcId="{E2BF0DC5-57E7-4295-90CA-91AF1F336DA6}" destId="{3E413ADE-B30D-4D26-BADE-86DB106A80AD}" srcOrd="14" destOrd="0" presId="urn:microsoft.com/office/officeart/2005/8/layout/default"/>
    <dgm:cxn modelId="{13628ACB-2A1C-4D7E-8420-D292BA18BABA}" type="presParOf" srcId="{E2BF0DC5-57E7-4295-90CA-91AF1F336DA6}" destId="{6A1DCE3C-57AD-436B-AD33-D4AB16B26509}" srcOrd="15" destOrd="0" presId="urn:microsoft.com/office/officeart/2005/8/layout/default"/>
    <dgm:cxn modelId="{F7CD988B-378E-4900-9D33-A144C81D4421}" type="presParOf" srcId="{E2BF0DC5-57E7-4295-90CA-91AF1F336DA6}" destId="{379F30D0-9A3D-4DF0-9D55-DE05595F5178}" srcOrd="16" destOrd="0" presId="urn:microsoft.com/office/officeart/2005/8/layout/default"/>
    <dgm:cxn modelId="{8FD14F50-23DA-4C48-855A-7574E4D71646}" type="presParOf" srcId="{E2BF0DC5-57E7-4295-90CA-91AF1F336DA6}" destId="{B4605FE3-D7AD-4FF7-AD6F-F42DDC052400}" srcOrd="17" destOrd="0" presId="urn:microsoft.com/office/officeart/2005/8/layout/default"/>
    <dgm:cxn modelId="{2AD247D1-0658-4E7D-9386-58C1441CA2A9}" type="presParOf" srcId="{E2BF0DC5-57E7-4295-90CA-91AF1F336DA6}" destId="{9028414D-06B0-4CA7-8F36-BD834997F662}" srcOrd="18" destOrd="0" presId="urn:microsoft.com/office/officeart/2005/8/layout/default"/>
    <dgm:cxn modelId="{4C78A74E-CA2D-4CDF-A178-08A2B61EBBF8}" type="presParOf" srcId="{E2BF0DC5-57E7-4295-90CA-91AF1F336DA6}" destId="{200D4EE3-6923-47C5-AAEE-BC71CB7FD870}" srcOrd="19" destOrd="0" presId="urn:microsoft.com/office/officeart/2005/8/layout/default"/>
    <dgm:cxn modelId="{A43F6ADB-F685-4C1C-925E-C21B1AD8D180}" type="presParOf" srcId="{E2BF0DC5-57E7-4295-90CA-91AF1F336DA6}" destId="{816356B5-6DD6-4C56-9F48-A0C16C500DDE}" srcOrd="20" destOrd="0" presId="urn:microsoft.com/office/officeart/2005/8/layout/default"/>
    <dgm:cxn modelId="{29476E7C-4DB6-4CBC-B1DA-09BCB8BF320A}" type="presParOf" srcId="{E2BF0DC5-57E7-4295-90CA-91AF1F336DA6}" destId="{29BC2216-A91D-40F7-AC65-ED3D4078C0B5}" srcOrd="21" destOrd="0" presId="urn:microsoft.com/office/officeart/2005/8/layout/default"/>
    <dgm:cxn modelId="{17AE5C0D-E29A-4FEA-B906-44E2C3104A37}" type="presParOf" srcId="{E2BF0DC5-57E7-4295-90CA-91AF1F336DA6}" destId="{AF8E7499-7438-464C-A2CF-F41D204279C3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D5809D-4ED2-4BB0-BF26-2AC088CF115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5C2237F-49CE-4FC2-920A-F3360B07B674}">
      <dgm:prSet/>
      <dgm:spPr/>
      <dgm:t>
        <a:bodyPr/>
        <a:lstStyle/>
        <a:p>
          <a:r>
            <a:rPr lang="en-US" b="1" dirty="0"/>
            <a:t>“</a:t>
          </a:r>
          <a:r>
            <a:rPr lang="en-US" b="1" u="sng" dirty="0">
              <a:latin typeface="Corbel" panose="020B0503020204020204"/>
            </a:rPr>
            <a:t>Qualified</a:t>
          </a:r>
          <a:r>
            <a:rPr lang="en-US" b="1" dirty="0"/>
            <a:t>” immigrants</a:t>
          </a:r>
          <a:r>
            <a:rPr lang="en-US" b="1" dirty="0">
              <a:latin typeface="Corbel" panose="020B0503020204020204"/>
            </a:rPr>
            <a:t> are eligible</a:t>
          </a:r>
          <a:r>
            <a:rPr lang="en-US" b="1" dirty="0"/>
            <a:t>, defined as</a:t>
          </a:r>
          <a:endParaRPr lang="en-US" dirty="0"/>
        </a:p>
      </dgm:t>
    </dgm:pt>
    <dgm:pt modelId="{02A0D818-F9AD-4E0E-8FAE-AC075C42B382}" type="parTrans" cxnId="{FB053336-061E-4C59-8FFA-32546584FB52}">
      <dgm:prSet/>
      <dgm:spPr/>
      <dgm:t>
        <a:bodyPr/>
        <a:lstStyle/>
        <a:p>
          <a:endParaRPr lang="en-US"/>
        </a:p>
      </dgm:t>
    </dgm:pt>
    <dgm:pt modelId="{69873CC7-13BD-4FE5-9931-13C033E36868}" type="sibTrans" cxnId="{FB053336-061E-4C59-8FFA-32546584FB52}">
      <dgm:prSet/>
      <dgm:spPr/>
      <dgm:t>
        <a:bodyPr/>
        <a:lstStyle/>
        <a:p>
          <a:endParaRPr lang="en-US"/>
        </a:p>
      </dgm:t>
    </dgm:pt>
    <dgm:pt modelId="{7934B522-6DB0-4A85-8A2E-ADD155A76B3D}">
      <dgm:prSet/>
      <dgm:spPr/>
      <dgm:t>
        <a:bodyPr/>
        <a:lstStyle/>
        <a:p>
          <a:r>
            <a:rPr lang="en-US" dirty="0"/>
            <a:t>Refugees, Asylees, &amp; Persons Granted Withholding of Deportation/Removal</a:t>
          </a:r>
        </a:p>
      </dgm:t>
    </dgm:pt>
    <dgm:pt modelId="{7FBAC3F3-0095-41E7-8D75-B1696958D0CD}" type="parTrans" cxnId="{B9E327A8-D439-4969-8E12-18D5D6D682E8}">
      <dgm:prSet/>
      <dgm:spPr/>
      <dgm:t>
        <a:bodyPr/>
        <a:lstStyle/>
        <a:p>
          <a:endParaRPr lang="en-US"/>
        </a:p>
      </dgm:t>
    </dgm:pt>
    <dgm:pt modelId="{4AB05B6F-EB3C-4EF5-8D9B-A4DE99C8A37E}" type="sibTrans" cxnId="{B9E327A8-D439-4969-8E12-18D5D6D682E8}">
      <dgm:prSet/>
      <dgm:spPr/>
      <dgm:t>
        <a:bodyPr/>
        <a:lstStyle/>
        <a:p>
          <a:endParaRPr lang="en-US"/>
        </a:p>
      </dgm:t>
    </dgm:pt>
    <dgm:pt modelId="{7124D0CC-2FE6-4E2E-BB4B-8B7FAA777B88}">
      <dgm:prSet/>
      <dgm:spPr/>
      <dgm:t>
        <a:bodyPr/>
        <a:lstStyle/>
        <a:p>
          <a:r>
            <a:rPr lang="en-US" dirty="0"/>
            <a:t>Cuban and Haitian Entrants</a:t>
          </a:r>
        </a:p>
      </dgm:t>
    </dgm:pt>
    <dgm:pt modelId="{438082F3-2588-444C-BA8A-35AEE2F7595C}" type="parTrans" cxnId="{B01D50CB-C7E8-4C06-B215-C556DDCA4F3D}">
      <dgm:prSet/>
      <dgm:spPr/>
      <dgm:t>
        <a:bodyPr/>
        <a:lstStyle/>
        <a:p>
          <a:endParaRPr lang="en-US"/>
        </a:p>
      </dgm:t>
    </dgm:pt>
    <dgm:pt modelId="{7B774818-308C-4C53-8CFD-15878F5AE69A}" type="sibTrans" cxnId="{B01D50CB-C7E8-4C06-B215-C556DDCA4F3D}">
      <dgm:prSet/>
      <dgm:spPr/>
      <dgm:t>
        <a:bodyPr/>
        <a:lstStyle/>
        <a:p>
          <a:endParaRPr lang="en-US"/>
        </a:p>
      </dgm:t>
    </dgm:pt>
    <dgm:pt modelId="{148AE385-3D32-4920-AC73-CC73A68156FB}">
      <dgm:prSet/>
      <dgm:spPr/>
      <dgm:t>
        <a:bodyPr/>
        <a:lstStyle/>
        <a:p>
          <a:r>
            <a:rPr lang="en-US" dirty="0"/>
            <a:t>Paroled into U.S. for at least 1 Year (very small category)</a:t>
          </a:r>
        </a:p>
      </dgm:t>
    </dgm:pt>
    <dgm:pt modelId="{B967C9BE-23FA-4F23-81BC-19420618BBA3}" type="parTrans" cxnId="{6F3C8D90-8B2D-4DA0-AA18-2341D28CA663}">
      <dgm:prSet/>
      <dgm:spPr/>
      <dgm:t>
        <a:bodyPr/>
        <a:lstStyle/>
        <a:p>
          <a:endParaRPr lang="en-US"/>
        </a:p>
      </dgm:t>
    </dgm:pt>
    <dgm:pt modelId="{47D66B3C-61F8-4BB8-A5EA-91FDF248F7AF}" type="sibTrans" cxnId="{6F3C8D90-8B2D-4DA0-AA18-2341D28CA663}">
      <dgm:prSet/>
      <dgm:spPr/>
      <dgm:t>
        <a:bodyPr/>
        <a:lstStyle/>
        <a:p>
          <a:endParaRPr lang="en-US"/>
        </a:p>
      </dgm:t>
    </dgm:pt>
    <dgm:pt modelId="{06CB15D5-0976-4323-8883-7B9E4763B7E4}">
      <dgm:prSet/>
      <dgm:spPr/>
      <dgm:t>
        <a:bodyPr/>
        <a:lstStyle/>
        <a:p>
          <a:r>
            <a:rPr lang="en-US" dirty="0"/>
            <a:t>Battered spouses and children (“VAWA”) with deferred action</a:t>
          </a:r>
        </a:p>
      </dgm:t>
    </dgm:pt>
    <dgm:pt modelId="{DEA84D59-058F-4B6B-B09A-471F2F67DF10}" type="parTrans" cxnId="{5DF246EB-D891-4467-A0B1-AB3E96EEBD88}">
      <dgm:prSet/>
      <dgm:spPr/>
      <dgm:t>
        <a:bodyPr/>
        <a:lstStyle/>
        <a:p>
          <a:endParaRPr lang="en-US"/>
        </a:p>
      </dgm:t>
    </dgm:pt>
    <dgm:pt modelId="{ED24C921-A650-423C-8AFD-E56A1EEBEAF7}" type="sibTrans" cxnId="{5DF246EB-D891-4467-A0B1-AB3E96EEBD88}">
      <dgm:prSet/>
      <dgm:spPr/>
      <dgm:t>
        <a:bodyPr/>
        <a:lstStyle/>
        <a:p>
          <a:endParaRPr lang="en-US"/>
        </a:p>
      </dgm:t>
    </dgm:pt>
    <dgm:pt modelId="{33F9BC6C-FD46-45C7-ADEC-A2248FAC54FC}">
      <dgm:prSet/>
      <dgm:spPr/>
      <dgm:t>
        <a:bodyPr/>
        <a:lstStyle/>
        <a:p>
          <a:r>
            <a:rPr lang="en-US" dirty="0"/>
            <a:t>Victims of trafficking – those granted “T” visas or who have pending applications and have had a prima facie case approved</a:t>
          </a:r>
        </a:p>
      </dgm:t>
    </dgm:pt>
    <dgm:pt modelId="{6F2EC924-2E3E-4F02-A84F-431B5A209895}" type="parTrans" cxnId="{932322E9-8D49-4601-AB9B-6902C5784900}">
      <dgm:prSet/>
      <dgm:spPr/>
      <dgm:t>
        <a:bodyPr/>
        <a:lstStyle/>
        <a:p>
          <a:endParaRPr lang="en-US"/>
        </a:p>
      </dgm:t>
    </dgm:pt>
    <dgm:pt modelId="{29D2D227-958B-4E71-8B13-723F81574A17}" type="sibTrans" cxnId="{932322E9-8D49-4601-AB9B-6902C5784900}">
      <dgm:prSet/>
      <dgm:spPr/>
      <dgm:t>
        <a:bodyPr/>
        <a:lstStyle/>
        <a:p>
          <a:endParaRPr lang="en-US"/>
        </a:p>
      </dgm:t>
    </dgm:pt>
    <dgm:pt modelId="{277ECCB2-7C0B-4D96-B822-26FA8D69DA25}">
      <dgm:prSet/>
      <dgm:spPr/>
      <dgm:t>
        <a:bodyPr/>
        <a:lstStyle/>
        <a:p>
          <a:pPr rtl="0">
            <a:defRPr b="1"/>
          </a:pPr>
          <a:r>
            <a:rPr lang="en-US" b="1" dirty="0"/>
            <a:t>Not Qualified:</a:t>
          </a:r>
          <a:r>
            <a:rPr lang="en-US" b="1" dirty="0">
              <a:latin typeface="Corbel" panose="020B0503020204020204"/>
            </a:rPr>
            <a:t> </a:t>
          </a:r>
          <a:r>
            <a:rPr lang="en-US" b="1" dirty="0"/>
            <a:t> everyone else</a:t>
          </a:r>
          <a:endParaRPr lang="en-US" dirty="0"/>
        </a:p>
      </dgm:t>
    </dgm:pt>
    <dgm:pt modelId="{C4F9BB8E-2378-40EA-8739-088D3AE090F8}" type="parTrans" cxnId="{12967728-6503-4C68-891F-FBE081273CD6}">
      <dgm:prSet/>
      <dgm:spPr/>
      <dgm:t>
        <a:bodyPr/>
        <a:lstStyle/>
        <a:p>
          <a:endParaRPr lang="en-US"/>
        </a:p>
      </dgm:t>
    </dgm:pt>
    <dgm:pt modelId="{93F821E4-4D34-4B8F-AE5A-3491181D48E8}" type="sibTrans" cxnId="{12967728-6503-4C68-891F-FBE081273CD6}">
      <dgm:prSet/>
      <dgm:spPr/>
      <dgm:t>
        <a:bodyPr/>
        <a:lstStyle/>
        <a:p>
          <a:endParaRPr lang="en-US"/>
        </a:p>
      </dgm:t>
    </dgm:pt>
    <dgm:pt modelId="{820A5EA2-A9A7-452A-BD90-4E9F366EF4E5}">
      <dgm:prSet/>
      <dgm:spPr/>
      <dgm:t>
        <a:bodyPr/>
        <a:lstStyle/>
        <a:p>
          <a:r>
            <a:rPr lang="en-US" dirty="0"/>
            <a:t>Even if they have work authorization and are lawfully present in the United States, they are NOT eligible for “federal means tested public benefits.”</a:t>
          </a:r>
        </a:p>
      </dgm:t>
    </dgm:pt>
    <dgm:pt modelId="{FEE6BAB5-FF11-4ADD-8ED3-52A9A825BF88}" type="parTrans" cxnId="{7CF3C72A-02AD-440B-8B51-CB207E90DE39}">
      <dgm:prSet/>
      <dgm:spPr/>
      <dgm:t>
        <a:bodyPr/>
        <a:lstStyle/>
        <a:p>
          <a:endParaRPr lang="en-US"/>
        </a:p>
      </dgm:t>
    </dgm:pt>
    <dgm:pt modelId="{0655EE5C-1E01-43E7-9E06-FB254FEB9C66}" type="sibTrans" cxnId="{7CF3C72A-02AD-440B-8B51-CB207E90DE39}">
      <dgm:prSet/>
      <dgm:spPr/>
      <dgm:t>
        <a:bodyPr/>
        <a:lstStyle/>
        <a:p>
          <a:endParaRPr lang="en-US"/>
        </a:p>
      </dgm:t>
    </dgm:pt>
    <dgm:pt modelId="{AB5D70F6-0FE4-41F7-B85C-23D8AB082ADA}">
      <dgm:prSet/>
      <dgm:spPr/>
      <dgm:t>
        <a:bodyPr/>
        <a:lstStyle/>
        <a:p>
          <a:r>
            <a:rPr lang="en-US" dirty="0"/>
            <a:t>Legal Permanent Residents (LPR)</a:t>
          </a:r>
        </a:p>
      </dgm:t>
    </dgm:pt>
    <dgm:pt modelId="{9C955420-AC94-4224-A4BC-DBEE56B79CEE}" type="parTrans" cxnId="{9AAB32C0-9D25-4030-9EB4-7F6E0E068861}">
      <dgm:prSet/>
      <dgm:spPr/>
      <dgm:t>
        <a:bodyPr/>
        <a:lstStyle/>
        <a:p>
          <a:endParaRPr lang="en-US"/>
        </a:p>
      </dgm:t>
    </dgm:pt>
    <dgm:pt modelId="{7BB71FA6-DE77-441F-A6EE-A2AC671F2AFD}" type="sibTrans" cxnId="{9AAB32C0-9D25-4030-9EB4-7F6E0E068861}">
      <dgm:prSet/>
      <dgm:spPr/>
      <dgm:t>
        <a:bodyPr/>
        <a:lstStyle/>
        <a:p>
          <a:endParaRPr lang="en-US"/>
        </a:p>
      </dgm:t>
    </dgm:pt>
    <dgm:pt modelId="{2656A998-4579-4A54-8724-559BEAA033E0}" type="pres">
      <dgm:prSet presAssocID="{2ED5809D-4ED2-4BB0-BF26-2AC088CF1157}" presName="linear" presStyleCnt="0">
        <dgm:presLayoutVars>
          <dgm:animLvl val="lvl"/>
          <dgm:resizeHandles val="exact"/>
        </dgm:presLayoutVars>
      </dgm:prSet>
      <dgm:spPr/>
    </dgm:pt>
    <dgm:pt modelId="{8F6F058E-AD8A-46E1-94D1-80D875F6D1B8}" type="pres">
      <dgm:prSet presAssocID="{85C2237F-49CE-4FC2-920A-F3360B07B67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7FAA3B7-FDC1-4230-981D-ACD2DAB54B0F}" type="pres">
      <dgm:prSet presAssocID="{85C2237F-49CE-4FC2-920A-F3360B07B674}" presName="childText" presStyleLbl="revTx" presStyleIdx="0" presStyleCnt="2">
        <dgm:presLayoutVars>
          <dgm:bulletEnabled val="1"/>
        </dgm:presLayoutVars>
      </dgm:prSet>
      <dgm:spPr/>
    </dgm:pt>
    <dgm:pt modelId="{CDA967A4-C88C-4B13-8419-7361B2A0AB02}" type="pres">
      <dgm:prSet presAssocID="{277ECCB2-7C0B-4D96-B822-26FA8D69DA2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0B95319-43EC-41C5-9FF2-BD7507670DF3}" type="pres">
      <dgm:prSet presAssocID="{277ECCB2-7C0B-4D96-B822-26FA8D69DA25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1C66DC02-73BB-488F-B7C6-0DFA794FC26D}" type="presOf" srcId="{2ED5809D-4ED2-4BB0-BF26-2AC088CF1157}" destId="{2656A998-4579-4A54-8724-559BEAA033E0}" srcOrd="0" destOrd="0" presId="urn:microsoft.com/office/officeart/2005/8/layout/vList2"/>
    <dgm:cxn modelId="{86A61C11-D11A-45BE-8694-4FB5DC31B45F}" type="presOf" srcId="{33F9BC6C-FD46-45C7-ADEC-A2248FAC54FC}" destId="{A7FAA3B7-FDC1-4230-981D-ACD2DAB54B0F}" srcOrd="0" destOrd="5" presId="urn:microsoft.com/office/officeart/2005/8/layout/vList2"/>
    <dgm:cxn modelId="{12967728-6503-4C68-891F-FBE081273CD6}" srcId="{2ED5809D-4ED2-4BB0-BF26-2AC088CF1157}" destId="{277ECCB2-7C0B-4D96-B822-26FA8D69DA25}" srcOrd="1" destOrd="0" parTransId="{C4F9BB8E-2378-40EA-8739-088D3AE090F8}" sibTransId="{93F821E4-4D34-4B8F-AE5A-3491181D48E8}"/>
    <dgm:cxn modelId="{9D5DB728-4D8E-41AC-BECE-F046BB434049}" type="presOf" srcId="{148AE385-3D32-4920-AC73-CC73A68156FB}" destId="{A7FAA3B7-FDC1-4230-981D-ACD2DAB54B0F}" srcOrd="0" destOrd="3" presId="urn:microsoft.com/office/officeart/2005/8/layout/vList2"/>
    <dgm:cxn modelId="{7CF3C72A-02AD-440B-8B51-CB207E90DE39}" srcId="{277ECCB2-7C0B-4D96-B822-26FA8D69DA25}" destId="{820A5EA2-A9A7-452A-BD90-4E9F366EF4E5}" srcOrd="0" destOrd="0" parTransId="{FEE6BAB5-FF11-4ADD-8ED3-52A9A825BF88}" sibTransId="{0655EE5C-1E01-43E7-9E06-FB254FEB9C66}"/>
    <dgm:cxn modelId="{5A7D2730-7FF2-460C-A2D1-BEC5473DE45B}" type="presOf" srcId="{820A5EA2-A9A7-452A-BD90-4E9F366EF4E5}" destId="{B0B95319-43EC-41C5-9FF2-BD7507670DF3}" srcOrd="0" destOrd="0" presId="urn:microsoft.com/office/officeart/2005/8/layout/vList2"/>
    <dgm:cxn modelId="{FB053336-061E-4C59-8FFA-32546584FB52}" srcId="{2ED5809D-4ED2-4BB0-BF26-2AC088CF1157}" destId="{85C2237F-49CE-4FC2-920A-F3360B07B674}" srcOrd="0" destOrd="0" parTransId="{02A0D818-F9AD-4E0E-8FAE-AC075C42B382}" sibTransId="{69873CC7-13BD-4FE5-9931-13C033E36868}"/>
    <dgm:cxn modelId="{7B70BA8E-6449-4017-B732-993BBAF603B0}" type="presOf" srcId="{AB5D70F6-0FE4-41F7-B85C-23D8AB082ADA}" destId="{A7FAA3B7-FDC1-4230-981D-ACD2DAB54B0F}" srcOrd="0" destOrd="0" presId="urn:microsoft.com/office/officeart/2005/8/layout/vList2"/>
    <dgm:cxn modelId="{6F3C8D90-8B2D-4DA0-AA18-2341D28CA663}" srcId="{85C2237F-49CE-4FC2-920A-F3360B07B674}" destId="{148AE385-3D32-4920-AC73-CC73A68156FB}" srcOrd="3" destOrd="0" parTransId="{B967C9BE-23FA-4F23-81BC-19420618BBA3}" sibTransId="{47D66B3C-61F8-4BB8-A5EA-91FDF248F7AF}"/>
    <dgm:cxn modelId="{B9E327A8-D439-4969-8E12-18D5D6D682E8}" srcId="{85C2237F-49CE-4FC2-920A-F3360B07B674}" destId="{7934B522-6DB0-4A85-8A2E-ADD155A76B3D}" srcOrd="1" destOrd="0" parTransId="{7FBAC3F3-0095-41E7-8D75-B1696958D0CD}" sibTransId="{4AB05B6F-EB3C-4EF5-8D9B-A4DE99C8A37E}"/>
    <dgm:cxn modelId="{B98337AA-4905-4C8F-AD61-384D0AB14FC2}" type="presOf" srcId="{85C2237F-49CE-4FC2-920A-F3360B07B674}" destId="{8F6F058E-AD8A-46E1-94D1-80D875F6D1B8}" srcOrd="0" destOrd="0" presId="urn:microsoft.com/office/officeart/2005/8/layout/vList2"/>
    <dgm:cxn modelId="{4462FDB8-E293-46BC-A4B4-5368619B62AE}" type="presOf" srcId="{7934B522-6DB0-4A85-8A2E-ADD155A76B3D}" destId="{A7FAA3B7-FDC1-4230-981D-ACD2DAB54B0F}" srcOrd="0" destOrd="1" presId="urn:microsoft.com/office/officeart/2005/8/layout/vList2"/>
    <dgm:cxn modelId="{9AAB32C0-9D25-4030-9EB4-7F6E0E068861}" srcId="{85C2237F-49CE-4FC2-920A-F3360B07B674}" destId="{AB5D70F6-0FE4-41F7-B85C-23D8AB082ADA}" srcOrd="0" destOrd="0" parTransId="{9C955420-AC94-4224-A4BC-DBEE56B79CEE}" sibTransId="{7BB71FA6-DE77-441F-A6EE-A2AC671F2AFD}"/>
    <dgm:cxn modelId="{B01D50CB-C7E8-4C06-B215-C556DDCA4F3D}" srcId="{85C2237F-49CE-4FC2-920A-F3360B07B674}" destId="{7124D0CC-2FE6-4E2E-BB4B-8B7FAA777B88}" srcOrd="2" destOrd="0" parTransId="{438082F3-2588-444C-BA8A-35AEE2F7595C}" sibTransId="{7B774818-308C-4C53-8CFD-15878F5AE69A}"/>
    <dgm:cxn modelId="{23182CCC-00AE-4815-867F-C5935CA7A05D}" type="presOf" srcId="{06CB15D5-0976-4323-8883-7B9E4763B7E4}" destId="{A7FAA3B7-FDC1-4230-981D-ACD2DAB54B0F}" srcOrd="0" destOrd="4" presId="urn:microsoft.com/office/officeart/2005/8/layout/vList2"/>
    <dgm:cxn modelId="{932322E9-8D49-4601-AB9B-6902C5784900}" srcId="{85C2237F-49CE-4FC2-920A-F3360B07B674}" destId="{33F9BC6C-FD46-45C7-ADEC-A2248FAC54FC}" srcOrd="5" destOrd="0" parTransId="{6F2EC924-2E3E-4F02-A84F-431B5A209895}" sibTransId="{29D2D227-958B-4E71-8B13-723F81574A17}"/>
    <dgm:cxn modelId="{5DF246EB-D891-4467-A0B1-AB3E96EEBD88}" srcId="{85C2237F-49CE-4FC2-920A-F3360B07B674}" destId="{06CB15D5-0976-4323-8883-7B9E4763B7E4}" srcOrd="4" destOrd="0" parTransId="{DEA84D59-058F-4B6B-B09A-471F2F67DF10}" sibTransId="{ED24C921-A650-423C-8AFD-E56A1EEBEAF7}"/>
    <dgm:cxn modelId="{6D28E1F2-70F5-4FCF-AFF8-AF7D84E78133}" type="presOf" srcId="{7124D0CC-2FE6-4E2E-BB4B-8B7FAA777B88}" destId="{A7FAA3B7-FDC1-4230-981D-ACD2DAB54B0F}" srcOrd="0" destOrd="2" presId="urn:microsoft.com/office/officeart/2005/8/layout/vList2"/>
    <dgm:cxn modelId="{9692F8FF-0B8B-401F-A4D1-FB7A7896A32D}" type="presOf" srcId="{277ECCB2-7C0B-4D96-B822-26FA8D69DA25}" destId="{CDA967A4-C88C-4B13-8419-7361B2A0AB02}" srcOrd="0" destOrd="0" presId="urn:microsoft.com/office/officeart/2005/8/layout/vList2"/>
    <dgm:cxn modelId="{EE9C8459-1079-4B7D-863D-16611184A565}" type="presParOf" srcId="{2656A998-4579-4A54-8724-559BEAA033E0}" destId="{8F6F058E-AD8A-46E1-94D1-80D875F6D1B8}" srcOrd="0" destOrd="0" presId="urn:microsoft.com/office/officeart/2005/8/layout/vList2"/>
    <dgm:cxn modelId="{1B3D67AB-AA55-4105-B3E9-EAFAF312EC2C}" type="presParOf" srcId="{2656A998-4579-4A54-8724-559BEAA033E0}" destId="{A7FAA3B7-FDC1-4230-981D-ACD2DAB54B0F}" srcOrd="1" destOrd="0" presId="urn:microsoft.com/office/officeart/2005/8/layout/vList2"/>
    <dgm:cxn modelId="{52449E78-20F4-4300-9CB1-981723EEFADA}" type="presParOf" srcId="{2656A998-4579-4A54-8724-559BEAA033E0}" destId="{CDA967A4-C88C-4B13-8419-7361B2A0AB02}" srcOrd="2" destOrd="0" presId="urn:microsoft.com/office/officeart/2005/8/layout/vList2"/>
    <dgm:cxn modelId="{000F6F3E-AA29-4DFD-8E53-7931F2643BAC}" type="presParOf" srcId="{2656A998-4579-4A54-8724-559BEAA033E0}" destId="{B0B95319-43EC-41C5-9FF2-BD7507670DF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F8BF3B-BE1A-49DE-9B4E-3972B190EA33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3961643-043E-4389-AD54-8C8C75054B7E}">
      <dgm:prSet/>
      <dgm:spPr/>
      <dgm:t>
        <a:bodyPr/>
        <a:lstStyle/>
        <a:p>
          <a:r>
            <a:rPr lang="en-US" b="1" u="sng" dirty="0">
              <a:latin typeface="Corbel" panose="020B0503020204020204"/>
            </a:rPr>
            <a:t>Emergency</a:t>
          </a:r>
          <a:r>
            <a:rPr lang="en-US" b="1" u="sng" dirty="0"/>
            <a:t> Medicaid </a:t>
          </a:r>
          <a:r>
            <a:rPr lang="en-US" dirty="0"/>
            <a:t>and other emergency medical services</a:t>
          </a:r>
        </a:p>
      </dgm:t>
    </dgm:pt>
    <dgm:pt modelId="{5C67970C-96BD-4895-8232-CC422ED0A945}" type="parTrans" cxnId="{05020E30-ED24-494C-8B1C-D94043C04D0B}">
      <dgm:prSet/>
      <dgm:spPr/>
      <dgm:t>
        <a:bodyPr/>
        <a:lstStyle/>
        <a:p>
          <a:endParaRPr lang="en-US"/>
        </a:p>
      </dgm:t>
    </dgm:pt>
    <dgm:pt modelId="{97A87DAC-F813-419D-A4CF-ECEBE16B7B97}" type="sibTrans" cxnId="{05020E30-ED24-494C-8B1C-D94043C04D0B}">
      <dgm:prSet/>
      <dgm:spPr/>
      <dgm:t>
        <a:bodyPr/>
        <a:lstStyle/>
        <a:p>
          <a:endParaRPr lang="en-US"/>
        </a:p>
      </dgm:t>
    </dgm:pt>
    <dgm:pt modelId="{704FD99D-E8DA-41BC-A05C-1BD20B61149F}">
      <dgm:prSet/>
      <dgm:spPr/>
      <dgm:t>
        <a:bodyPr/>
        <a:lstStyle/>
        <a:p>
          <a:r>
            <a:rPr lang="en-US" b="1" u="sng" dirty="0"/>
            <a:t>Immunizations</a:t>
          </a:r>
          <a:endParaRPr lang="en-US" dirty="0"/>
        </a:p>
      </dgm:t>
    </dgm:pt>
    <dgm:pt modelId="{36318610-CE09-4493-BA2C-08BDDC93550D}" type="parTrans" cxnId="{19B5C8CB-B303-4F3E-8C41-6C1072103D0C}">
      <dgm:prSet/>
      <dgm:spPr/>
      <dgm:t>
        <a:bodyPr/>
        <a:lstStyle/>
        <a:p>
          <a:endParaRPr lang="en-US"/>
        </a:p>
      </dgm:t>
    </dgm:pt>
    <dgm:pt modelId="{42137679-D0FA-407F-A14E-A1E4470EF1A6}" type="sibTrans" cxnId="{19B5C8CB-B303-4F3E-8C41-6C1072103D0C}">
      <dgm:prSet/>
      <dgm:spPr/>
      <dgm:t>
        <a:bodyPr/>
        <a:lstStyle/>
        <a:p>
          <a:endParaRPr lang="en-US"/>
        </a:p>
      </dgm:t>
    </dgm:pt>
    <dgm:pt modelId="{62994490-05FA-4E4E-9477-9ED1A367F715}">
      <dgm:prSet/>
      <dgm:spPr/>
      <dgm:t>
        <a:bodyPr/>
        <a:lstStyle/>
        <a:p>
          <a:r>
            <a:rPr lang="en-US" dirty="0"/>
            <a:t>Testing and treatment of communicable diseases (whether or not symptoms caused by such disease)</a:t>
          </a:r>
        </a:p>
      </dgm:t>
    </dgm:pt>
    <dgm:pt modelId="{A56E6B55-28B3-4649-B66F-7567C6D58645}" type="parTrans" cxnId="{762254C9-D1BE-42FA-9A3E-AE4C663B9C2F}">
      <dgm:prSet/>
      <dgm:spPr/>
      <dgm:t>
        <a:bodyPr/>
        <a:lstStyle/>
        <a:p>
          <a:endParaRPr lang="en-US"/>
        </a:p>
      </dgm:t>
    </dgm:pt>
    <dgm:pt modelId="{A85B30F3-8463-42A5-A500-2AD736870D78}" type="sibTrans" cxnId="{762254C9-D1BE-42FA-9A3E-AE4C663B9C2F}">
      <dgm:prSet/>
      <dgm:spPr/>
      <dgm:t>
        <a:bodyPr/>
        <a:lstStyle/>
        <a:p>
          <a:endParaRPr lang="en-US"/>
        </a:p>
      </dgm:t>
    </dgm:pt>
    <dgm:pt modelId="{F942D133-D891-4DE1-9799-2D599A9033B3}">
      <dgm:prSet/>
      <dgm:spPr/>
      <dgm:t>
        <a:bodyPr/>
        <a:lstStyle/>
        <a:p>
          <a:r>
            <a:rPr lang="en-US" b="1" u="sng" dirty="0"/>
            <a:t>Women, Infants and Children nutrition program (WIC)</a:t>
          </a:r>
          <a:r>
            <a:rPr lang="en-US" dirty="0"/>
            <a:t> (state option)</a:t>
          </a:r>
        </a:p>
      </dgm:t>
    </dgm:pt>
    <dgm:pt modelId="{9DDB8F86-8F02-4D2C-8A36-AA393C181BF4}" type="parTrans" cxnId="{ABB00724-B45F-45A4-BDEE-20DED470927B}">
      <dgm:prSet/>
      <dgm:spPr/>
      <dgm:t>
        <a:bodyPr/>
        <a:lstStyle/>
        <a:p>
          <a:endParaRPr lang="en-US"/>
        </a:p>
      </dgm:t>
    </dgm:pt>
    <dgm:pt modelId="{49D7C05F-482E-4813-8A53-E70918187A96}" type="sibTrans" cxnId="{ABB00724-B45F-45A4-BDEE-20DED470927B}">
      <dgm:prSet/>
      <dgm:spPr/>
      <dgm:t>
        <a:bodyPr/>
        <a:lstStyle/>
        <a:p>
          <a:endParaRPr lang="en-US"/>
        </a:p>
      </dgm:t>
    </dgm:pt>
    <dgm:pt modelId="{1C44366E-4515-4C2D-B2E5-6A3E5BFAE8BC}">
      <dgm:prSet/>
      <dgm:spPr/>
      <dgm:t>
        <a:bodyPr/>
        <a:lstStyle/>
        <a:p>
          <a:r>
            <a:rPr lang="en-US" dirty="0"/>
            <a:t>Programs delivered at the community level that:</a:t>
          </a:r>
        </a:p>
      </dgm:t>
    </dgm:pt>
    <dgm:pt modelId="{4F093691-493E-4C47-B076-70B08DA75D83}" type="parTrans" cxnId="{FD6AF98A-2C70-40E6-8767-328E5C0CE3C6}">
      <dgm:prSet/>
      <dgm:spPr/>
      <dgm:t>
        <a:bodyPr/>
        <a:lstStyle/>
        <a:p>
          <a:endParaRPr lang="en-US"/>
        </a:p>
      </dgm:t>
    </dgm:pt>
    <dgm:pt modelId="{AF7C5469-A3FF-48EA-BC0A-B42B3D3D62D6}" type="sibTrans" cxnId="{FD6AF98A-2C70-40E6-8767-328E5C0CE3C6}">
      <dgm:prSet/>
      <dgm:spPr/>
      <dgm:t>
        <a:bodyPr/>
        <a:lstStyle/>
        <a:p>
          <a:endParaRPr lang="en-US"/>
        </a:p>
      </dgm:t>
    </dgm:pt>
    <dgm:pt modelId="{482FCA51-BDE7-4C3D-A154-FED83A7729E4}">
      <dgm:prSet/>
      <dgm:spPr/>
      <dgm:t>
        <a:bodyPr/>
        <a:lstStyle/>
        <a:p>
          <a:r>
            <a:rPr lang="en-US" dirty="0"/>
            <a:t>Do not condition assistance on income or resources and</a:t>
          </a:r>
        </a:p>
      </dgm:t>
    </dgm:pt>
    <dgm:pt modelId="{4A9A2C2A-19CC-40C6-B5D8-668D54FE0355}" type="parTrans" cxnId="{56F518B3-39EE-4197-8ED1-4759A02C75D0}">
      <dgm:prSet/>
      <dgm:spPr/>
      <dgm:t>
        <a:bodyPr/>
        <a:lstStyle/>
        <a:p>
          <a:endParaRPr lang="en-US"/>
        </a:p>
      </dgm:t>
    </dgm:pt>
    <dgm:pt modelId="{A1C05F43-2014-4A03-85C5-FEA36FDFC653}" type="sibTrans" cxnId="{56F518B3-39EE-4197-8ED1-4759A02C75D0}">
      <dgm:prSet/>
      <dgm:spPr/>
      <dgm:t>
        <a:bodyPr/>
        <a:lstStyle/>
        <a:p>
          <a:endParaRPr lang="en-US"/>
        </a:p>
      </dgm:t>
    </dgm:pt>
    <dgm:pt modelId="{02EB37AC-9E2D-4874-973E-F0F8175C0FAD}">
      <dgm:prSet/>
      <dgm:spPr/>
      <dgm:t>
        <a:bodyPr/>
        <a:lstStyle/>
        <a:p>
          <a:pPr rtl="0"/>
          <a:r>
            <a:rPr lang="en-US" dirty="0"/>
            <a:t>Are necessary to protect life or safety</a:t>
          </a:r>
          <a:r>
            <a:rPr lang="en-US" dirty="0">
              <a:latin typeface="Corbel" panose="020B0503020204020204"/>
            </a:rPr>
            <a:t>  </a:t>
          </a:r>
          <a:endParaRPr lang="en-US" dirty="0"/>
        </a:p>
      </dgm:t>
    </dgm:pt>
    <dgm:pt modelId="{F30C14C0-8FD9-43B2-8E50-0DF904B2B8D4}" type="parTrans" cxnId="{76F5F7F7-AEC3-45B8-A8BB-A2BA2FCD5DBB}">
      <dgm:prSet/>
      <dgm:spPr/>
      <dgm:t>
        <a:bodyPr/>
        <a:lstStyle/>
        <a:p>
          <a:endParaRPr lang="en-US"/>
        </a:p>
      </dgm:t>
    </dgm:pt>
    <dgm:pt modelId="{259B0F7B-4B0A-49C5-A7C2-92DDCAC24611}" type="sibTrans" cxnId="{76F5F7F7-AEC3-45B8-A8BB-A2BA2FCD5DBB}">
      <dgm:prSet/>
      <dgm:spPr/>
      <dgm:t>
        <a:bodyPr/>
        <a:lstStyle/>
        <a:p>
          <a:endParaRPr lang="en-US"/>
        </a:p>
      </dgm:t>
    </dgm:pt>
    <dgm:pt modelId="{19F13BE0-4090-41D3-8D3E-93DFE7F0380B}" type="pres">
      <dgm:prSet presAssocID="{67F8BF3B-BE1A-49DE-9B4E-3972B190EA33}" presName="diagram" presStyleCnt="0">
        <dgm:presLayoutVars>
          <dgm:dir/>
          <dgm:resizeHandles val="exact"/>
        </dgm:presLayoutVars>
      </dgm:prSet>
      <dgm:spPr/>
    </dgm:pt>
    <dgm:pt modelId="{B6CD6A7B-51AF-467A-AE4E-A338D825C692}" type="pres">
      <dgm:prSet presAssocID="{93961643-043E-4389-AD54-8C8C75054B7E}" presName="node" presStyleLbl="node1" presStyleIdx="0" presStyleCnt="5">
        <dgm:presLayoutVars>
          <dgm:bulletEnabled val="1"/>
        </dgm:presLayoutVars>
      </dgm:prSet>
      <dgm:spPr/>
    </dgm:pt>
    <dgm:pt modelId="{EAC6CB81-5FD9-48B6-B0FB-5A47B3E022D8}" type="pres">
      <dgm:prSet presAssocID="{97A87DAC-F813-419D-A4CF-ECEBE16B7B97}" presName="sibTrans" presStyleCnt="0"/>
      <dgm:spPr/>
    </dgm:pt>
    <dgm:pt modelId="{1662C4C9-388F-45CF-9F78-80BFD7B0A0BE}" type="pres">
      <dgm:prSet presAssocID="{704FD99D-E8DA-41BC-A05C-1BD20B61149F}" presName="node" presStyleLbl="node1" presStyleIdx="1" presStyleCnt="5">
        <dgm:presLayoutVars>
          <dgm:bulletEnabled val="1"/>
        </dgm:presLayoutVars>
      </dgm:prSet>
      <dgm:spPr/>
    </dgm:pt>
    <dgm:pt modelId="{DE783899-6F1D-4FA8-9494-87FF6961DCB9}" type="pres">
      <dgm:prSet presAssocID="{42137679-D0FA-407F-A14E-A1E4470EF1A6}" presName="sibTrans" presStyleCnt="0"/>
      <dgm:spPr/>
    </dgm:pt>
    <dgm:pt modelId="{8826D2D1-E23C-4105-88BE-44D3DB0F0F3F}" type="pres">
      <dgm:prSet presAssocID="{62994490-05FA-4E4E-9477-9ED1A367F715}" presName="node" presStyleLbl="node1" presStyleIdx="2" presStyleCnt="5">
        <dgm:presLayoutVars>
          <dgm:bulletEnabled val="1"/>
        </dgm:presLayoutVars>
      </dgm:prSet>
      <dgm:spPr/>
    </dgm:pt>
    <dgm:pt modelId="{31574F6F-FD1C-46D6-BD22-D97E810933CF}" type="pres">
      <dgm:prSet presAssocID="{A85B30F3-8463-42A5-A500-2AD736870D78}" presName="sibTrans" presStyleCnt="0"/>
      <dgm:spPr/>
    </dgm:pt>
    <dgm:pt modelId="{AC8E8771-0E74-4167-A64D-3C7CF1DA44EA}" type="pres">
      <dgm:prSet presAssocID="{F942D133-D891-4DE1-9799-2D599A9033B3}" presName="node" presStyleLbl="node1" presStyleIdx="3" presStyleCnt="5">
        <dgm:presLayoutVars>
          <dgm:bulletEnabled val="1"/>
        </dgm:presLayoutVars>
      </dgm:prSet>
      <dgm:spPr/>
    </dgm:pt>
    <dgm:pt modelId="{8AF09EBF-F7DD-4BF8-9856-1D71DF606AC0}" type="pres">
      <dgm:prSet presAssocID="{49D7C05F-482E-4813-8A53-E70918187A96}" presName="sibTrans" presStyleCnt="0"/>
      <dgm:spPr/>
    </dgm:pt>
    <dgm:pt modelId="{5619248F-B3B0-49EC-A710-C1A7AF2ADEEF}" type="pres">
      <dgm:prSet presAssocID="{1C44366E-4515-4C2D-B2E5-6A3E5BFAE8BC}" presName="node" presStyleLbl="node1" presStyleIdx="4" presStyleCnt="5">
        <dgm:presLayoutVars>
          <dgm:bulletEnabled val="1"/>
        </dgm:presLayoutVars>
      </dgm:prSet>
      <dgm:spPr/>
    </dgm:pt>
  </dgm:ptLst>
  <dgm:cxnLst>
    <dgm:cxn modelId="{E4B8F50E-CC49-4059-B048-41B6B5980FF1}" type="presOf" srcId="{F942D133-D891-4DE1-9799-2D599A9033B3}" destId="{AC8E8771-0E74-4167-A64D-3C7CF1DA44EA}" srcOrd="0" destOrd="0" presId="urn:microsoft.com/office/officeart/2005/8/layout/default"/>
    <dgm:cxn modelId="{7B8AB91D-1CA5-45FF-82A8-EC6967E4156F}" type="presOf" srcId="{02EB37AC-9E2D-4874-973E-F0F8175C0FAD}" destId="{5619248F-B3B0-49EC-A710-C1A7AF2ADEEF}" srcOrd="0" destOrd="2" presId="urn:microsoft.com/office/officeart/2005/8/layout/default"/>
    <dgm:cxn modelId="{ABB00724-B45F-45A4-BDEE-20DED470927B}" srcId="{67F8BF3B-BE1A-49DE-9B4E-3972B190EA33}" destId="{F942D133-D891-4DE1-9799-2D599A9033B3}" srcOrd="3" destOrd="0" parTransId="{9DDB8F86-8F02-4D2C-8A36-AA393C181BF4}" sibTransId="{49D7C05F-482E-4813-8A53-E70918187A96}"/>
    <dgm:cxn modelId="{05020E30-ED24-494C-8B1C-D94043C04D0B}" srcId="{67F8BF3B-BE1A-49DE-9B4E-3972B190EA33}" destId="{93961643-043E-4389-AD54-8C8C75054B7E}" srcOrd="0" destOrd="0" parTransId="{5C67970C-96BD-4895-8232-CC422ED0A945}" sibTransId="{97A87DAC-F813-419D-A4CF-ECEBE16B7B97}"/>
    <dgm:cxn modelId="{F9C89432-7C89-4DF3-85A8-5141340218B2}" type="presOf" srcId="{1C44366E-4515-4C2D-B2E5-6A3E5BFAE8BC}" destId="{5619248F-B3B0-49EC-A710-C1A7AF2ADEEF}" srcOrd="0" destOrd="0" presId="urn:microsoft.com/office/officeart/2005/8/layout/default"/>
    <dgm:cxn modelId="{ABFDFD5C-FA2A-464F-AD32-E9882BFA3275}" type="presOf" srcId="{704FD99D-E8DA-41BC-A05C-1BD20B61149F}" destId="{1662C4C9-388F-45CF-9F78-80BFD7B0A0BE}" srcOrd="0" destOrd="0" presId="urn:microsoft.com/office/officeart/2005/8/layout/default"/>
    <dgm:cxn modelId="{FA3D7C71-4739-4524-A7D0-EC81712E4D54}" type="presOf" srcId="{62994490-05FA-4E4E-9477-9ED1A367F715}" destId="{8826D2D1-E23C-4105-88BE-44D3DB0F0F3F}" srcOrd="0" destOrd="0" presId="urn:microsoft.com/office/officeart/2005/8/layout/default"/>
    <dgm:cxn modelId="{B834685A-6FB1-41AF-94C9-44A7CAFD226C}" type="presOf" srcId="{67F8BF3B-BE1A-49DE-9B4E-3972B190EA33}" destId="{19F13BE0-4090-41D3-8D3E-93DFE7F0380B}" srcOrd="0" destOrd="0" presId="urn:microsoft.com/office/officeart/2005/8/layout/default"/>
    <dgm:cxn modelId="{83F75E7B-E014-4B19-A576-7B3DADBCA6B3}" type="presOf" srcId="{93961643-043E-4389-AD54-8C8C75054B7E}" destId="{B6CD6A7B-51AF-467A-AE4E-A338D825C692}" srcOrd="0" destOrd="0" presId="urn:microsoft.com/office/officeart/2005/8/layout/default"/>
    <dgm:cxn modelId="{FD6AF98A-2C70-40E6-8767-328E5C0CE3C6}" srcId="{67F8BF3B-BE1A-49DE-9B4E-3972B190EA33}" destId="{1C44366E-4515-4C2D-B2E5-6A3E5BFAE8BC}" srcOrd="4" destOrd="0" parTransId="{4F093691-493E-4C47-B076-70B08DA75D83}" sibTransId="{AF7C5469-A3FF-48EA-BC0A-B42B3D3D62D6}"/>
    <dgm:cxn modelId="{56F518B3-39EE-4197-8ED1-4759A02C75D0}" srcId="{1C44366E-4515-4C2D-B2E5-6A3E5BFAE8BC}" destId="{482FCA51-BDE7-4C3D-A154-FED83A7729E4}" srcOrd="0" destOrd="0" parTransId="{4A9A2C2A-19CC-40C6-B5D8-668D54FE0355}" sibTransId="{A1C05F43-2014-4A03-85C5-FEA36FDFC653}"/>
    <dgm:cxn modelId="{762254C9-D1BE-42FA-9A3E-AE4C663B9C2F}" srcId="{67F8BF3B-BE1A-49DE-9B4E-3972B190EA33}" destId="{62994490-05FA-4E4E-9477-9ED1A367F715}" srcOrd="2" destOrd="0" parTransId="{A56E6B55-28B3-4649-B66F-7567C6D58645}" sibTransId="{A85B30F3-8463-42A5-A500-2AD736870D78}"/>
    <dgm:cxn modelId="{19B5C8CB-B303-4F3E-8C41-6C1072103D0C}" srcId="{67F8BF3B-BE1A-49DE-9B4E-3972B190EA33}" destId="{704FD99D-E8DA-41BC-A05C-1BD20B61149F}" srcOrd="1" destOrd="0" parTransId="{36318610-CE09-4493-BA2C-08BDDC93550D}" sibTransId="{42137679-D0FA-407F-A14E-A1E4470EF1A6}"/>
    <dgm:cxn modelId="{E410A9D6-0377-4B7C-8D8F-4B74845ED84A}" type="presOf" srcId="{482FCA51-BDE7-4C3D-A154-FED83A7729E4}" destId="{5619248F-B3B0-49EC-A710-C1A7AF2ADEEF}" srcOrd="0" destOrd="1" presId="urn:microsoft.com/office/officeart/2005/8/layout/default"/>
    <dgm:cxn modelId="{76F5F7F7-AEC3-45B8-A8BB-A2BA2FCD5DBB}" srcId="{1C44366E-4515-4C2D-B2E5-6A3E5BFAE8BC}" destId="{02EB37AC-9E2D-4874-973E-F0F8175C0FAD}" srcOrd="1" destOrd="0" parTransId="{F30C14C0-8FD9-43B2-8E50-0DF904B2B8D4}" sibTransId="{259B0F7B-4B0A-49C5-A7C2-92DDCAC24611}"/>
    <dgm:cxn modelId="{8C7A9A09-7F33-476F-81CD-45DAFBC704E4}" type="presParOf" srcId="{19F13BE0-4090-41D3-8D3E-93DFE7F0380B}" destId="{B6CD6A7B-51AF-467A-AE4E-A338D825C692}" srcOrd="0" destOrd="0" presId="urn:microsoft.com/office/officeart/2005/8/layout/default"/>
    <dgm:cxn modelId="{3620819C-B62B-4150-8D8E-1C14FAA1AA8C}" type="presParOf" srcId="{19F13BE0-4090-41D3-8D3E-93DFE7F0380B}" destId="{EAC6CB81-5FD9-48B6-B0FB-5A47B3E022D8}" srcOrd="1" destOrd="0" presId="urn:microsoft.com/office/officeart/2005/8/layout/default"/>
    <dgm:cxn modelId="{C623249E-5A22-4CFC-8E5B-2BF5B7F0FFCB}" type="presParOf" srcId="{19F13BE0-4090-41D3-8D3E-93DFE7F0380B}" destId="{1662C4C9-388F-45CF-9F78-80BFD7B0A0BE}" srcOrd="2" destOrd="0" presId="urn:microsoft.com/office/officeart/2005/8/layout/default"/>
    <dgm:cxn modelId="{7CDD7822-4E29-40EE-9561-FD7ED194505A}" type="presParOf" srcId="{19F13BE0-4090-41D3-8D3E-93DFE7F0380B}" destId="{DE783899-6F1D-4FA8-9494-87FF6961DCB9}" srcOrd="3" destOrd="0" presId="urn:microsoft.com/office/officeart/2005/8/layout/default"/>
    <dgm:cxn modelId="{4B7C7C46-466F-40A7-81AA-34590EAF52CF}" type="presParOf" srcId="{19F13BE0-4090-41D3-8D3E-93DFE7F0380B}" destId="{8826D2D1-E23C-4105-88BE-44D3DB0F0F3F}" srcOrd="4" destOrd="0" presId="urn:microsoft.com/office/officeart/2005/8/layout/default"/>
    <dgm:cxn modelId="{EC054710-8B56-42F7-A2EC-D953AB06596A}" type="presParOf" srcId="{19F13BE0-4090-41D3-8D3E-93DFE7F0380B}" destId="{31574F6F-FD1C-46D6-BD22-D97E810933CF}" srcOrd="5" destOrd="0" presId="urn:microsoft.com/office/officeart/2005/8/layout/default"/>
    <dgm:cxn modelId="{3A9DBEB7-CDD9-4014-BE91-EA85597F3AC0}" type="presParOf" srcId="{19F13BE0-4090-41D3-8D3E-93DFE7F0380B}" destId="{AC8E8771-0E74-4167-A64D-3C7CF1DA44EA}" srcOrd="6" destOrd="0" presId="urn:microsoft.com/office/officeart/2005/8/layout/default"/>
    <dgm:cxn modelId="{9B5C740D-8D44-4473-9345-813FE6E16E3A}" type="presParOf" srcId="{19F13BE0-4090-41D3-8D3E-93DFE7F0380B}" destId="{8AF09EBF-F7DD-4BF8-9856-1D71DF606AC0}" srcOrd="7" destOrd="0" presId="urn:microsoft.com/office/officeart/2005/8/layout/default"/>
    <dgm:cxn modelId="{C13183F4-6358-4827-A8A0-2475F16A556E}" type="presParOf" srcId="{19F13BE0-4090-41D3-8D3E-93DFE7F0380B}" destId="{5619248F-B3B0-49EC-A710-C1A7AF2ADEE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122D03E-7A01-48AF-822D-ACC90F62A0F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0DD2BA0-A156-4A5B-ABD7-130CD0388A3F}">
      <dgm:prSet/>
      <dgm:spPr>
        <a:solidFill>
          <a:schemeClr val="accent5"/>
        </a:solidFill>
      </dgm:spPr>
      <dgm:t>
        <a:bodyPr/>
        <a:lstStyle/>
        <a:p>
          <a:r>
            <a:rPr lang="en-US" dirty="0"/>
            <a:t>Concerns: If my family participates in a health or nutrition program, can I:</a:t>
          </a:r>
        </a:p>
      </dgm:t>
    </dgm:pt>
    <dgm:pt modelId="{2FFCF70A-8E32-48DF-BD3C-2881E31B49DA}" type="parTrans" cxnId="{CE47CB05-ABB8-40E8-B410-1D89C743F6ED}">
      <dgm:prSet/>
      <dgm:spPr/>
      <dgm:t>
        <a:bodyPr/>
        <a:lstStyle/>
        <a:p>
          <a:endParaRPr lang="en-US"/>
        </a:p>
      </dgm:t>
    </dgm:pt>
    <dgm:pt modelId="{6EAF3C7D-3F48-488B-804E-D7F16AAB677B}" type="sibTrans" cxnId="{CE47CB05-ABB8-40E8-B410-1D89C743F6ED}">
      <dgm:prSet/>
      <dgm:spPr/>
      <dgm:t>
        <a:bodyPr/>
        <a:lstStyle/>
        <a:p>
          <a:endParaRPr lang="en-US"/>
        </a:p>
      </dgm:t>
    </dgm:pt>
    <dgm:pt modelId="{7074AEB0-9D58-428A-A53C-E10ED7EC8896}">
      <dgm:prSet phldr="0"/>
      <dgm:spPr/>
      <dgm:t>
        <a:bodyPr/>
        <a:lstStyle/>
        <a:p>
          <a:pPr rtl="0"/>
          <a:r>
            <a:rPr lang="en-US" dirty="0">
              <a:latin typeface="Calibri Light" panose="020F0302020204030204"/>
            </a:rPr>
            <a:t>UNC-Asheville (2020-21):  35% of respondents stopped using nutrition, child care or housing assistance due to public charge concerns in previous 12 months</a:t>
          </a:r>
          <a:endParaRPr lang="en-US" dirty="0"/>
        </a:p>
      </dgm:t>
    </dgm:pt>
    <dgm:pt modelId="{FFF69B6C-98D2-4E3D-8881-A13EFF590EB8}" type="parTrans" cxnId="{1828BE23-09AC-4936-AC21-C25FABC80FEF}">
      <dgm:prSet/>
      <dgm:spPr/>
      <dgm:t>
        <a:bodyPr/>
        <a:lstStyle/>
        <a:p>
          <a:endParaRPr lang="en-US"/>
        </a:p>
      </dgm:t>
    </dgm:pt>
    <dgm:pt modelId="{0ADB3E6D-2A33-4B57-BEA5-5BC1D4271397}" type="sibTrans" cxnId="{1828BE23-09AC-4936-AC21-C25FABC80FEF}">
      <dgm:prSet/>
      <dgm:spPr/>
      <dgm:t>
        <a:bodyPr/>
        <a:lstStyle/>
        <a:p>
          <a:endParaRPr lang="en-US"/>
        </a:p>
      </dgm:t>
    </dgm:pt>
    <dgm:pt modelId="{53F1C071-F745-491B-BE55-D45CDDC85ABE}">
      <dgm:prSet phldr="0"/>
      <dgm:spPr/>
      <dgm:t>
        <a:bodyPr/>
        <a:lstStyle/>
        <a:p>
          <a:pPr rtl="0"/>
          <a:r>
            <a:rPr lang="en-US" dirty="0">
              <a:latin typeface="Calibri Light" panose="020F0302020204030204"/>
              <a:hlinkClick xmlns:r="http://schemas.openxmlformats.org/officeDocument/2006/relationships" r:id="rId1"/>
            </a:rPr>
            <a:t>Food Research and Action Network</a:t>
          </a:r>
          <a:r>
            <a:rPr lang="en-US" dirty="0">
              <a:latin typeface="Calibri Light" panose="020F0302020204030204"/>
            </a:rPr>
            <a:t> (2021):  22.5% decrease in food stamp usage since the public charge rule changed in 2019 in families with at least one immigrant in home</a:t>
          </a:r>
          <a:endParaRPr lang="en-US" dirty="0"/>
        </a:p>
      </dgm:t>
    </dgm:pt>
    <dgm:pt modelId="{28B9F576-C790-4141-AC53-214949D67041}" type="parTrans" cxnId="{A6A9FCB0-614F-475D-B9F1-0CCFE51BA75F}">
      <dgm:prSet/>
      <dgm:spPr/>
      <dgm:t>
        <a:bodyPr/>
        <a:lstStyle/>
        <a:p>
          <a:endParaRPr lang="en-US"/>
        </a:p>
      </dgm:t>
    </dgm:pt>
    <dgm:pt modelId="{A2939953-7059-40B7-BBCC-ECC3526CE46E}" type="sibTrans" cxnId="{A6A9FCB0-614F-475D-B9F1-0CCFE51BA75F}">
      <dgm:prSet/>
      <dgm:spPr/>
      <dgm:t>
        <a:bodyPr/>
        <a:lstStyle/>
        <a:p>
          <a:endParaRPr lang="en-US"/>
        </a:p>
      </dgm:t>
    </dgm:pt>
    <dgm:pt modelId="{51F7B636-EBAA-40B2-B67C-D11576BAA2E6}">
      <dgm:prSet phldr="0"/>
      <dgm:spPr/>
      <dgm:t>
        <a:bodyPr/>
        <a:lstStyle/>
        <a:p>
          <a:pPr rtl="0"/>
          <a:r>
            <a:rPr lang="en-US" dirty="0">
              <a:latin typeface="Calibri Light" panose="020F0302020204030204"/>
            </a:rPr>
            <a:t>Various studies show drop in use of benefit programs because of immigration or public charge fears</a:t>
          </a:r>
        </a:p>
      </dgm:t>
    </dgm:pt>
    <dgm:pt modelId="{0D206AF8-4789-46E3-BFFB-651373F37903}" type="parTrans" cxnId="{68F887F2-A676-4F6F-8F09-B4D4712F2B23}">
      <dgm:prSet/>
      <dgm:spPr/>
    </dgm:pt>
    <dgm:pt modelId="{0285B94B-E4CC-4B9B-8292-B41784D3924C}" type="sibTrans" cxnId="{68F887F2-A676-4F6F-8F09-B4D4712F2B23}">
      <dgm:prSet/>
      <dgm:spPr/>
    </dgm:pt>
    <dgm:pt modelId="{5E6BCF3D-491A-4B28-A1CF-E653728E2437}">
      <dgm:prSet phldr="0"/>
      <dgm:spPr/>
      <dgm:t>
        <a:bodyPr/>
        <a:lstStyle/>
        <a:p>
          <a:r>
            <a:rPr lang="en-US" dirty="0"/>
            <a:t>Sponsor a relative in the future?</a:t>
          </a:r>
        </a:p>
      </dgm:t>
    </dgm:pt>
    <dgm:pt modelId="{6780E812-5CD1-42BF-81E0-9DCF5D940817}" type="parTrans" cxnId="{9A8D4EED-D517-46C4-A14D-6C6FF1BEFCBB}">
      <dgm:prSet/>
      <dgm:spPr/>
    </dgm:pt>
    <dgm:pt modelId="{09C3C5CF-971D-454F-BAD9-ED1F30B9F149}" type="sibTrans" cxnId="{9A8D4EED-D517-46C4-A14D-6C6FF1BEFCBB}">
      <dgm:prSet/>
      <dgm:spPr/>
    </dgm:pt>
    <dgm:pt modelId="{053E4756-6F5D-4973-A0B2-592A65A654B7}">
      <dgm:prSet phldr="0"/>
      <dgm:spPr/>
      <dgm:t>
        <a:bodyPr/>
        <a:lstStyle/>
        <a:p>
          <a:pPr rtl="0"/>
          <a:r>
            <a:rPr lang="en-US" dirty="0"/>
            <a:t>Be deported?</a:t>
          </a:r>
        </a:p>
      </dgm:t>
    </dgm:pt>
    <dgm:pt modelId="{14A86B00-4078-4644-9676-7950EE3395E5}" type="parTrans" cxnId="{7D2482CB-29C5-4AB4-A494-471F2C83B280}">
      <dgm:prSet/>
      <dgm:spPr/>
    </dgm:pt>
    <dgm:pt modelId="{9E081894-ADAC-4401-A9BA-A3803D40641C}" type="sibTrans" cxnId="{7D2482CB-29C5-4AB4-A494-471F2C83B280}">
      <dgm:prSet/>
      <dgm:spPr/>
    </dgm:pt>
    <dgm:pt modelId="{86EF1004-D065-4E45-ADB8-37970FC6C23D}">
      <dgm:prSet phldr="0"/>
      <dgm:spPr/>
      <dgm:t>
        <a:bodyPr/>
        <a:lstStyle/>
        <a:p>
          <a:r>
            <a:rPr lang="en-US" dirty="0"/>
            <a:t>Get a green card in the future?</a:t>
          </a:r>
        </a:p>
      </dgm:t>
    </dgm:pt>
    <dgm:pt modelId="{B17CBC3F-055F-4EC4-964D-C623A636470A}" type="parTrans" cxnId="{E624BC72-9637-4898-8238-BC6CB23B8E82}">
      <dgm:prSet/>
      <dgm:spPr/>
    </dgm:pt>
    <dgm:pt modelId="{0907AD86-4199-48AB-9C17-943C53A66E0D}" type="sibTrans" cxnId="{E624BC72-9637-4898-8238-BC6CB23B8E82}">
      <dgm:prSet/>
      <dgm:spPr/>
    </dgm:pt>
    <dgm:pt modelId="{7FF860C8-1002-4E1A-A604-34BCECB53D3A}">
      <dgm:prSet phldr="0"/>
      <dgm:spPr/>
      <dgm:t>
        <a:bodyPr/>
        <a:lstStyle/>
        <a:p>
          <a:r>
            <a:rPr lang="en-US" dirty="0"/>
            <a:t>Become a citizen in the future?</a:t>
          </a:r>
        </a:p>
      </dgm:t>
    </dgm:pt>
    <dgm:pt modelId="{8261C6C7-52AF-434C-9B4C-EB3546A4699F}" type="parTrans" cxnId="{D70BAF9A-045C-49A5-AFA0-48538F1ABDBC}">
      <dgm:prSet/>
      <dgm:spPr/>
    </dgm:pt>
    <dgm:pt modelId="{56F573F5-41C3-42CE-BC5D-30A7271080D9}" type="sibTrans" cxnId="{D70BAF9A-045C-49A5-AFA0-48538F1ABDBC}">
      <dgm:prSet/>
      <dgm:spPr/>
    </dgm:pt>
    <dgm:pt modelId="{3A08E264-3A89-4D4D-BE4C-9AA4CF75346B}">
      <dgm:prSet phldr="0"/>
      <dgm:spPr/>
      <dgm:t>
        <a:bodyPr/>
        <a:lstStyle/>
        <a:p>
          <a:pPr rtl="0"/>
          <a:r>
            <a:rPr lang="en-US" dirty="0">
              <a:latin typeface="Calibri Light" panose="020F0302020204030204"/>
            </a:rPr>
            <a:t>Other studies by </a:t>
          </a:r>
          <a:r>
            <a:rPr lang="en-US" dirty="0">
              <a:latin typeface="Calibri Light" panose="020F0302020204030204"/>
              <a:hlinkClick xmlns:r="http://schemas.openxmlformats.org/officeDocument/2006/relationships" r:id="rId2"/>
            </a:rPr>
            <a:t>Urban Institute</a:t>
          </a:r>
          <a:r>
            <a:rPr lang="en-US" dirty="0">
              <a:latin typeface="Calibri Light" panose="020F0302020204030204"/>
            </a:rPr>
            <a:t>, </a:t>
          </a:r>
          <a:r>
            <a:rPr lang="en-US" dirty="0">
              <a:latin typeface="Calibri Light" panose="020F0302020204030204"/>
              <a:hlinkClick xmlns:r="http://schemas.openxmlformats.org/officeDocument/2006/relationships" r:id="rId3"/>
            </a:rPr>
            <a:t>Kaiser Family Foundation</a:t>
          </a:r>
        </a:p>
      </dgm:t>
    </dgm:pt>
    <dgm:pt modelId="{5CD56713-BC90-434F-A6C0-7FF75245D9CB}" type="parTrans" cxnId="{00643DA4-F509-44F9-B379-E71745445B7E}">
      <dgm:prSet/>
      <dgm:spPr/>
    </dgm:pt>
    <dgm:pt modelId="{C56A46C6-7003-4531-89F7-275908FF5B8F}" type="sibTrans" cxnId="{00643DA4-F509-44F9-B379-E71745445B7E}">
      <dgm:prSet/>
      <dgm:spPr/>
    </dgm:pt>
    <dgm:pt modelId="{4CC3D32B-69FB-40C7-B318-60E68C9A9F56}" type="pres">
      <dgm:prSet presAssocID="{2122D03E-7A01-48AF-822D-ACC90F62A0FB}" presName="linear" presStyleCnt="0">
        <dgm:presLayoutVars>
          <dgm:animLvl val="lvl"/>
          <dgm:resizeHandles val="exact"/>
        </dgm:presLayoutVars>
      </dgm:prSet>
      <dgm:spPr/>
    </dgm:pt>
    <dgm:pt modelId="{A0361248-CF77-4B72-9739-7127D21BB7A5}" type="pres">
      <dgm:prSet presAssocID="{C0DD2BA0-A156-4A5B-ABD7-130CD0388A3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C8FA4E1-60B8-4A3E-9780-4DA09409C781}" type="pres">
      <dgm:prSet presAssocID="{C0DD2BA0-A156-4A5B-ABD7-130CD0388A3F}" presName="childText" presStyleLbl="revTx" presStyleIdx="0" presStyleCnt="2">
        <dgm:presLayoutVars>
          <dgm:bulletEnabled val="1"/>
        </dgm:presLayoutVars>
      </dgm:prSet>
      <dgm:spPr/>
    </dgm:pt>
    <dgm:pt modelId="{750C5CB1-8F3F-4C3A-A91D-E4A4E2F5CE23}" type="pres">
      <dgm:prSet presAssocID="{51F7B636-EBAA-40B2-B67C-D11576BAA2E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534CD65-A95E-4227-B0AA-F9D2F4ED6A14}" type="pres">
      <dgm:prSet presAssocID="{51F7B636-EBAA-40B2-B67C-D11576BAA2E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CE47CB05-ABB8-40E8-B410-1D89C743F6ED}" srcId="{2122D03E-7A01-48AF-822D-ACC90F62A0FB}" destId="{C0DD2BA0-A156-4A5B-ABD7-130CD0388A3F}" srcOrd="0" destOrd="0" parTransId="{2FFCF70A-8E32-48DF-BD3C-2881E31B49DA}" sibTransId="{6EAF3C7D-3F48-488B-804E-D7F16AAB677B}"/>
    <dgm:cxn modelId="{8F8AA714-C3DB-422A-897A-5A7458CAE241}" type="presOf" srcId="{053E4756-6F5D-4973-A0B2-592A65A654B7}" destId="{5C8FA4E1-60B8-4A3E-9780-4DA09409C781}" srcOrd="0" destOrd="0" presId="urn:microsoft.com/office/officeart/2005/8/layout/vList2"/>
    <dgm:cxn modelId="{ADDD901C-32B2-44EB-8EF2-31213F3139EB}" type="presOf" srcId="{51F7B636-EBAA-40B2-B67C-D11576BAA2E6}" destId="{750C5CB1-8F3F-4C3A-A91D-E4A4E2F5CE23}" srcOrd="0" destOrd="0" presId="urn:microsoft.com/office/officeart/2005/8/layout/vList2"/>
    <dgm:cxn modelId="{1828BE23-09AC-4936-AC21-C25FABC80FEF}" srcId="{51F7B636-EBAA-40B2-B67C-D11576BAA2E6}" destId="{7074AEB0-9D58-428A-A53C-E10ED7EC8896}" srcOrd="0" destOrd="0" parTransId="{FFF69B6C-98D2-4E3D-8881-A13EFF590EB8}" sibTransId="{0ADB3E6D-2A33-4B57-BEA5-5BC1D4271397}"/>
    <dgm:cxn modelId="{328E4C2D-C1FC-4A4B-A720-B9A7F6A0531A}" type="presOf" srcId="{5E6BCF3D-491A-4B28-A1CF-E653728E2437}" destId="{5C8FA4E1-60B8-4A3E-9780-4DA09409C781}" srcOrd="0" destOrd="3" presId="urn:microsoft.com/office/officeart/2005/8/layout/vList2"/>
    <dgm:cxn modelId="{5813FD6B-C201-400B-8750-C55B0E2BA5FB}" type="presOf" srcId="{3A08E264-3A89-4D4D-BE4C-9AA4CF75346B}" destId="{C534CD65-A95E-4227-B0AA-F9D2F4ED6A14}" srcOrd="0" destOrd="2" presId="urn:microsoft.com/office/officeart/2005/8/layout/vList2"/>
    <dgm:cxn modelId="{E624BC72-9637-4898-8238-BC6CB23B8E82}" srcId="{C0DD2BA0-A156-4A5B-ABD7-130CD0388A3F}" destId="{86EF1004-D065-4E45-ADB8-37970FC6C23D}" srcOrd="1" destOrd="0" parTransId="{B17CBC3F-055F-4EC4-964D-C623A636470A}" sibTransId="{0907AD86-4199-48AB-9C17-943C53A66E0D}"/>
    <dgm:cxn modelId="{B8C87C95-CD3B-48FA-BEF0-10C1EB234AC1}" type="presOf" srcId="{7FF860C8-1002-4E1A-A604-34BCECB53D3A}" destId="{5C8FA4E1-60B8-4A3E-9780-4DA09409C781}" srcOrd="0" destOrd="2" presId="urn:microsoft.com/office/officeart/2005/8/layout/vList2"/>
    <dgm:cxn modelId="{D70BAF9A-045C-49A5-AFA0-48538F1ABDBC}" srcId="{C0DD2BA0-A156-4A5B-ABD7-130CD0388A3F}" destId="{7FF860C8-1002-4E1A-A604-34BCECB53D3A}" srcOrd="2" destOrd="0" parTransId="{8261C6C7-52AF-434C-9B4C-EB3546A4699F}" sibTransId="{56F573F5-41C3-42CE-BC5D-30A7271080D9}"/>
    <dgm:cxn modelId="{00643DA4-F509-44F9-B379-E71745445B7E}" srcId="{51F7B636-EBAA-40B2-B67C-D11576BAA2E6}" destId="{3A08E264-3A89-4D4D-BE4C-9AA4CF75346B}" srcOrd="2" destOrd="0" parTransId="{5CD56713-BC90-434F-A6C0-7FF75245D9CB}" sibTransId="{C56A46C6-7003-4531-89F7-275908FF5B8F}"/>
    <dgm:cxn modelId="{A6A9FCB0-614F-475D-B9F1-0CCFE51BA75F}" srcId="{51F7B636-EBAA-40B2-B67C-D11576BAA2E6}" destId="{53F1C071-F745-491B-BE55-D45CDDC85ABE}" srcOrd="1" destOrd="0" parTransId="{28B9F576-C790-4141-AC53-214949D67041}" sibTransId="{A2939953-7059-40B7-BBCC-ECC3526CE46E}"/>
    <dgm:cxn modelId="{889062C1-34F6-405B-9C92-E5118BA84103}" type="presOf" srcId="{86EF1004-D065-4E45-ADB8-37970FC6C23D}" destId="{5C8FA4E1-60B8-4A3E-9780-4DA09409C781}" srcOrd="0" destOrd="1" presId="urn:microsoft.com/office/officeart/2005/8/layout/vList2"/>
    <dgm:cxn modelId="{7D2482CB-29C5-4AB4-A494-471F2C83B280}" srcId="{C0DD2BA0-A156-4A5B-ABD7-130CD0388A3F}" destId="{053E4756-6F5D-4973-A0B2-592A65A654B7}" srcOrd="0" destOrd="0" parTransId="{14A86B00-4078-4644-9676-7950EE3395E5}" sibTransId="{9E081894-ADAC-4401-A9BA-A3803D40641C}"/>
    <dgm:cxn modelId="{3C1CC3D1-1228-42E7-B6E8-52DB77FA7737}" type="presOf" srcId="{2122D03E-7A01-48AF-822D-ACC90F62A0FB}" destId="{4CC3D32B-69FB-40C7-B318-60E68C9A9F56}" srcOrd="0" destOrd="0" presId="urn:microsoft.com/office/officeart/2005/8/layout/vList2"/>
    <dgm:cxn modelId="{74CEEFE9-AB82-4AAC-BB37-69014E21265B}" type="presOf" srcId="{7074AEB0-9D58-428A-A53C-E10ED7EC8896}" destId="{C534CD65-A95E-4227-B0AA-F9D2F4ED6A14}" srcOrd="0" destOrd="0" presId="urn:microsoft.com/office/officeart/2005/8/layout/vList2"/>
    <dgm:cxn modelId="{2F5209EA-DB0D-4B6A-B391-6F7A4850840F}" type="presOf" srcId="{53F1C071-F745-491B-BE55-D45CDDC85ABE}" destId="{C534CD65-A95E-4227-B0AA-F9D2F4ED6A14}" srcOrd="0" destOrd="1" presId="urn:microsoft.com/office/officeart/2005/8/layout/vList2"/>
    <dgm:cxn modelId="{9A8D4EED-D517-46C4-A14D-6C6FF1BEFCBB}" srcId="{C0DD2BA0-A156-4A5B-ABD7-130CD0388A3F}" destId="{5E6BCF3D-491A-4B28-A1CF-E653728E2437}" srcOrd="3" destOrd="0" parTransId="{6780E812-5CD1-42BF-81E0-9DCF5D940817}" sibTransId="{09C3C5CF-971D-454F-BAD9-ED1F30B9F149}"/>
    <dgm:cxn modelId="{A93E4DF0-5387-4CC6-ABAC-F3E7AE28F2BB}" type="presOf" srcId="{C0DD2BA0-A156-4A5B-ABD7-130CD0388A3F}" destId="{A0361248-CF77-4B72-9739-7127D21BB7A5}" srcOrd="0" destOrd="0" presId="urn:microsoft.com/office/officeart/2005/8/layout/vList2"/>
    <dgm:cxn modelId="{68F887F2-A676-4F6F-8F09-B4D4712F2B23}" srcId="{2122D03E-7A01-48AF-822D-ACC90F62A0FB}" destId="{51F7B636-EBAA-40B2-B67C-D11576BAA2E6}" srcOrd="1" destOrd="0" parTransId="{0D206AF8-4789-46E3-BFFB-651373F37903}" sibTransId="{0285B94B-E4CC-4B9B-8292-B41784D3924C}"/>
    <dgm:cxn modelId="{EB0FEB46-45B7-4222-A822-ED4B9283F0E5}" type="presParOf" srcId="{4CC3D32B-69FB-40C7-B318-60E68C9A9F56}" destId="{A0361248-CF77-4B72-9739-7127D21BB7A5}" srcOrd="0" destOrd="0" presId="urn:microsoft.com/office/officeart/2005/8/layout/vList2"/>
    <dgm:cxn modelId="{095D03AB-77BE-4995-BCEC-287F16234FBC}" type="presParOf" srcId="{4CC3D32B-69FB-40C7-B318-60E68C9A9F56}" destId="{5C8FA4E1-60B8-4A3E-9780-4DA09409C781}" srcOrd="1" destOrd="0" presId="urn:microsoft.com/office/officeart/2005/8/layout/vList2"/>
    <dgm:cxn modelId="{116CF04E-7D7F-4E8F-B847-1A469BF2D392}" type="presParOf" srcId="{4CC3D32B-69FB-40C7-B318-60E68C9A9F56}" destId="{750C5CB1-8F3F-4C3A-A91D-E4A4E2F5CE23}" srcOrd="2" destOrd="0" presId="urn:microsoft.com/office/officeart/2005/8/layout/vList2"/>
    <dgm:cxn modelId="{2B2476AF-EE44-42FA-979A-B7C8A3A03EE4}" type="presParOf" srcId="{4CC3D32B-69FB-40C7-B318-60E68C9A9F56}" destId="{C534CD65-A95E-4227-B0AA-F9D2F4ED6A1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1B9876C-802F-42A6-8155-35B64EFF954E}" type="doc">
      <dgm:prSet loTypeId="urn:microsoft.com/office/officeart/2017/3/layout/HorizontalLabelsTimeline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45C0E50-B00A-4005-90AF-F5FE27BDC018}">
      <dgm:prSet/>
      <dgm:spPr/>
      <dgm:t>
        <a:bodyPr/>
        <a:lstStyle/>
        <a:p>
          <a:pPr rtl="0">
            <a:defRPr b="1"/>
          </a:pPr>
          <a:r>
            <a:rPr lang="en-US" dirty="0">
              <a:latin typeface="Calibri Light" panose="020F0302020204030204"/>
            </a:rPr>
            <a:t>Fall</a:t>
          </a:r>
          <a:r>
            <a:rPr lang="en-US" dirty="0"/>
            <a:t> 2019</a:t>
          </a:r>
          <a:r>
            <a:rPr lang="en-US" dirty="0">
              <a:latin typeface="Calibri Light" panose="020F0302020204030204"/>
            </a:rPr>
            <a:t> – Feb. 2020</a:t>
          </a:r>
          <a:endParaRPr lang="en-US" dirty="0"/>
        </a:p>
      </dgm:t>
    </dgm:pt>
    <dgm:pt modelId="{2C94558E-7977-4AE4-A87B-ABCB556077BD}" type="parTrans" cxnId="{088E809C-D3C9-4E75-A920-7B88C01B01A1}">
      <dgm:prSet/>
      <dgm:spPr/>
      <dgm:t>
        <a:bodyPr/>
        <a:lstStyle/>
        <a:p>
          <a:endParaRPr lang="en-US"/>
        </a:p>
      </dgm:t>
    </dgm:pt>
    <dgm:pt modelId="{E50EB3CF-7A11-4F0A-8597-1AD9B1E069A4}" type="sibTrans" cxnId="{088E809C-D3C9-4E75-A920-7B88C01B01A1}">
      <dgm:prSet/>
      <dgm:spPr/>
      <dgm:t>
        <a:bodyPr/>
        <a:lstStyle/>
        <a:p>
          <a:endParaRPr lang="en-US"/>
        </a:p>
      </dgm:t>
    </dgm:pt>
    <dgm:pt modelId="{3A60C059-DAD2-43D8-9D67-16A74983BF3F}">
      <dgm:prSet/>
      <dgm:spPr/>
      <dgm:t>
        <a:bodyPr/>
        <a:lstStyle/>
        <a:p>
          <a:r>
            <a:rPr lang="en-US" dirty="0"/>
            <a:t>A new rule regarding public charge was published in fall 2019, and after court challenges, went into effect in February 2020</a:t>
          </a:r>
        </a:p>
      </dgm:t>
    </dgm:pt>
    <dgm:pt modelId="{122050B0-E108-4433-BCD3-C373AE224253}" type="parTrans" cxnId="{EA00CE62-31BA-4ADF-9BD6-471D82EB01B1}">
      <dgm:prSet/>
      <dgm:spPr/>
      <dgm:t>
        <a:bodyPr/>
        <a:lstStyle/>
        <a:p>
          <a:endParaRPr lang="en-US"/>
        </a:p>
      </dgm:t>
    </dgm:pt>
    <dgm:pt modelId="{1EEE0A22-6725-43FD-A325-0F84A09236D8}" type="sibTrans" cxnId="{EA00CE62-31BA-4ADF-9BD6-471D82EB01B1}">
      <dgm:prSet/>
      <dgm:spPr/>
      <dgm:t>
        <a:bodyPr/>
        <a:lstStyle/>
        <a:p>
          <a:endParaRPr lang="en-US"/>
        </a:p>
      </dgm:t>
    </dgm:pt>
    <dgm:pt modelId="{9E064F2B-347C-4252-AD9B-B60C228A2035}">
      <dgm:prSet/>
      <dgm:spPr/>
      <dgm:t>
        <a:bodyPr/>
        <a:lstStyle/>
        <a:p>
          <a:pPr>
            <a:defRPr b="1"/>
          </a:pPr>
          <a:r>
            <a:rPr lang="en-US" dirty="0"/>
            <a:t>2019–2021</a:t>
          </a:r>
        </a:p>
      </dgm:t>
    </dgm:pt>
    <dgm:pt modelId="{F60510B7-985F-4830-85EC-85B946BC4976}" type="parTrans" cxnId="{4E03C6E3-70EA-4BBA-9CB5-E86A017B49B6}">
      <dgm:prSet/>
      <dgm:spPr/>
      <dgm:t>
        <a:bodyPr/>
        <a:lstStyle/>
        <a:p>
          <a:endParaRPr lang="en-US"/>
        </a:p>
      </dgm:t>
    </dgm:pt>
    <dgm:pt modelId="{EEC60872-9EC7-446E-90CD-F89578C612D1}" type="sibTrans" cxnId="{4E03C6E3-70EA-4BBA-9CB5-E86A017B49B6}">
      <dgm:prSet/>
      <dgm:spPr/>
      <dgm:t>
        <a:bodyPr/>
        <a:lstStyle/>
        <a:p>
          <a:endParaRPr lang="en-US"/>
        </a:p>
      </dgm:t>
    </dgm:pt>
    <dgm:pt modelId="{8F62052C-D3EA-4D62-A5F0-4D6A898F9316}">
      <dgm:prSet/>
      <dgm:spPr/>
      <dgm:t>
        <a:bodyPr/>
        <a:lstStyle/>
        <a:p>
          <a:r>
            <a:rPr lang="en-US" dirty="0"/>
            <a:t>There were multiple court challenges between 2019 – 2021, resulting in several injunctions being placed, lifted, placed again, and lifted again.</a:t>
          </a:r>
        </a:p>
      </dgm:t>
    </dgm:pt>
    <dgm:pt modelId="{C3216AB8-14A3-47D1-9549-FE5645E49C44}" type="parTrans" cxnId="{BC79DFE1-6520-4A60-93A7-08301E1A83D7}">
      <dgm:prSet/>
      <dgm:spPr/>
      <dgm:t>
        <a:bodyPr/>
        <a:lstStyle/>
        <a:p>
          <a:endParaRPr lang="en-US"/>
        </a:p>
      </dgm:t>
    </dgm:pt>
    <dgm:pt modelId="{FE08B280-4D3C-4633-99D1-AA150A888C8E}" type="sibTrans" cxnId="{BC79DFE1-6520-4A60-93A7-08301E1A83D7}">
      <dgm:prSet/>
      <dgm:spPr/>
      <dgm:t>
        <a:bodyPr/>
        <a:lstStyle/>
        <a:p>
          <a:endParaRPr lang="en-US"/>
        </a:p>
      </dgm:t>
    </dgm:pt>
    <dgm:pt modelId="{4F9F15FD-FD1E-4558-8828-C6F85C22C8CA}">
      <dgm:prSet/>
      <dgm:spPr/>
      <dgm:t>
        <a:bodyPr/>
        <a:lstStyle/>
        <a:p>
          <a:pPr>
            <a:defRPr b="1"/>
          </a:pPr>
          <a:r>
            <a:rPr lang="en-US" dirty="0"/>
            <a:t>Mar. 2021</a:t>
          </a:r>
        </a:p>
      </dgm:t>
    </dgm:pt>
    <dgm:pt modelId="{B990D7C9-153C-4870-A230-ED50B87BE877}" type="parTrans" cxnId="{C66BAAD5-53C5-4AEB-8546-CC4C481C75D0}">
      <dgm:prSet/>
      <dgm:spPr/>
      <dgm:t>
        <a:bodyPr/>
        <a:lstStyle/>
        <a:p>
          <a:endParaRPr lang="en-US"/>
        </a:p>
      </dgm:t>
    </dgm:pt>
    <dgm:pt modelId="{E93BED1B-2F63-4355-8D78-0AE9CF46A089}" type="sibTrans" cxnId="{C66BAAD5-53C5-4AEB-8546-CC4C481C75D0}">
      <dgm:prSet/>
      <dgm:spPr/>
      <dgm:t>
        <a:bodyPr/>
        <a:lstStyle/>
        <a:p>
          <a:endParaRPr lang="en-US"/>
        </a:p>
      </dgm:t>
    </dgm:pt>
    <dgm:pt modelId="{8513F7F5-DA56-42DB-B53C-275806CDC7B8}">
      <dgm:prSet/>
      <dgm:spPr/>
      <dgm:t>
        <a:bodyPr/>
        <a:lstStyle/>
        <a:p>
          <a:r>
            <a:rPr lang="en-US" dirty="0"/>
            <a:t>The cases were set to be heard by SCOTUS, but Biden administration dropped the executive branch's opposition to the injunctions in March 2021.</a:t>
          </a:r>
        </a:p>
      </dgm:t>
    </dgm:pt>
    <dgm:pt modelId="{B515E25E-5124-4D0D-9FAF-85697189363C}" type="parTrans" cxnId="{898CD675-AE52-47E3-B8ED-5C5546E53AC5}">
      <dgm:prSet/>
      <dgm:spPr/>
      <dgm:t>
        <a:bodyPr/>
        <a:lstStyle/>
        <a:p>
          <a:endParaRPr lang="en-US"/>
        </a:p>
      </dgm:t>
    </dgm:pt>
    <dgm:pt modelId="{B21A630E-4A2A-4609-B056-3C5A394E120F}" type="sibTrans" cxnId="{898CD675-AE52-47E3-B8ED-5C5546E53AC5}">
      <dgm:prSet/>
      <dgm:spPr/>
      <dgm:t>
        <a:bodyPr/>
        <a:lstStyle/>
        <a:p>
          <a:endParaRPr lang="en-US"/>
        </a:p>
      </dgm:t>
    </dgm:pt>
    <dgm:pt modelId="{AA7E5489-BBE4-4CEE-B4FA-0CBFA9D30ABC}">
      <dgm:prSet phldr="0"/>
      <dgm:spPr/>
      <dgm:t>
        <a:bodyPr/>
        <a:lstStyle/>
        <a:p>
          <a:pPr rtl="0">
            <a:defRPr b="1"/>
          </a:pPr>
          <a:r>
            <a:rPr lang="en-US" dirty="0">
              <a:latin typeface="Calibri Light" panose="020F0302020204030204"/>
            </a:rPr>
            <a:t>March 2021</a:t>
          </a:r>
          <a:endParaRPr lang="en-US" dirty="0"/>
        </a:p>
      </dgm:t>
    </dgm:pt>
    <dgm:pt modelId="{1D54D29F-2811-436F-AE76-7CCC1B8C2E8D}" type="parTrans" cxnId="{AF30592A-16C2-468E-BF33-C814C49D0D2B}">
      <dgm:prSet/>
      <dgm:spPr/>
      <dgm:t>
        <a:bodyPr/>
        <a:lstStyle/>
        <a:p>
          <a:endParaRPr lang="en-US"/>
        </a:p>
      </dgm:t>
    </dgm:pt>
    <dgm:pt modelId="{3819B93B-8BDF-40EB-9899-2CEC6EE5CF2D}" type="sibTrans" cxnId="{AF30592A-16C2-468E-BF33-C814C49D0D2B}">
      <dgm:prSet/>
      <dgm:spPr/>
      <dgm:t>
        <a:bodyPr/>
        <a:lstStyle/>
        <a:p>
          <a:endParaRPr lang="en-US"/>
        </a:p>
      </dgm:t>
    </dgm:pt>
    <dgm:pt modelId="{624A89AB-06A2-48F4-AB71-F31C5D1F51E4}">
      <dgm:prSet phldr="0"/>
      <dgm:spPr/>
      <dgm:t>
        <a:bodyPr/>
        <a:lstStyle/>
        <a:p>
          <a:pPr rtl="0"/>
          <a:r>
            <a:rPr lang="en-US" dirty="0">
              <a:latin typeface="Calibri Light" panose="020F0302020204030204"/>
            </a:rPr>
            <a:t>Biden administration vacated Trump public charge rule and put back in place the "1999 Field Guidance," which is the same rule in place from 1999-2019</a:t>
          </a:r>
          <a:endParaRPr lang="en-US" dirty="0"/>
        </a:p>
      </dgm:t>
    </dgm:pt>
    <dgm:pt modelId="{610C4B80-BBD3-45E1-A50F-2B2124247F7A}" type="parTrans" cxnId="{C0B9EBAA-7FB1-4DCF-B387-AB1FC82EF4B8}">
      <dgm:prSet/>
      <dgm:spPr/>
      <dgm:t>
        <a:bodyPr/>
        <a:lstStyle/>
        <a:p>
          <a:endParaRPr lang="en-US"/>
        </a:p>
      </dgm:t>
    </dgm:pt>
    <dgm:pt modelId="{57A19977-1FB9-43B7-8E6D-4BD099B1FFB1}" type="sibTrans" cxnId="{C0B9EBAA-7FB1-4DCF-B387-AB1FC82EF4B8}">
      <dgm:prSet/>
      <dgm:spPr/>
      <dgm:t>
        <a:bodyPr/>
        <a:lstStyle/>
        <a:p>
          <a:endParaRPr lang="en-US"/>
        </a:p>
      </dgm:t>
    </dgm:pt>
    <dgm:pt modelId="{C4323C1B-A349-48A6-8938-2B4AFDD3D1D3}" type="pres">
      <dgm:prSet presAssocID="{61B9876C-802F-42A6-8155-35B64EFF954E}" presName="root" presStyleCnt="0">
        <dgm:presLayoutVars>
          <dgm:chMax/>
          <dgm:chPref/>
          <dgm:animLvl val="lvl"/>
        </dgm:presLayoutVars>
      </dgm:prSet>
      <dgm:spPr/>
    </dgm:pt>
    <dgm:pt modelId="{0A0A98DF-BA34-4AD4-A74E-1B70518A68ED}" type="pres">
      <dgm:prSet presAssocID="{61B9876C-802F-42A6-8155-35B64EFF954E}" presName="divider" presStyleLbl="fgAcc1" presStyleIdx="0" presStyleCnt="1"/>
      <dgm:spPr/>
    </dgm:pt>
    <dgm:pt modelId="{E85C24A8-DE5A-4C37-83C6-8089950862E1}" type="pres">
      <dgm:prSet presAssocID="{61B9876C-802F-42A6-8155-35B64EFF954E}" presName="nodes" presStyleCnt="0">
        <dgm:presLayoutVars>
          <dgm:chMax/>
          <dgm:chPref/>
          <dgm:animLvl val="lvl"/>
        </dgm:presLayoutVars>
      </dgm:prSet>
      <dgm:spPr/>
    </dgm:pt>
    <dgm:pt modelId="{CEFF02F7-F094-410E-A7F6-8D1DF996F2FD}" type="pres">
      <dgm:prSet presAssocID="{E45C0E50-B00A-4005-90AF-F5FE27BDC018}" presName="composite" presStyleCnt="0"/>
      <dgm:spPr/>
    </dgm:pt>
    <dgm:pt modelId="{70B26ED3-D153-4980-9F38-3D5E28D8D9CF}" type="pres">
      <dgm:prSet presAssocID="{E45C0E50-B00A-4005-90AF-F5FE27BDC018}" presName="L1TextContainer" presStyleLbl="alignNode1" presStyleIdx="0" presStyleCnt="4">
        <dgm:presLayoutVars>
          <dgm:chMax val="1"/>
          <dgm:chPref val="1"/>
          <dgm:bulletEnabled val="1"/>
        </dgm:presLayoutVars>
      </dgm:prSet>
      <dgm:spPr/>
    </dgm:pt>
    <dgm:pt modelId="{34AF2EA8-ABB6-4B4A-AFD4-305FF3C89272}" type="pres">
      <dgm:prSet presAssocID="{E45C0E50-B00A-4005-90AF-F5FE27BDC018}" presName="L2TextContainerWrapper" presStyleCnt="0">
        <dgm:presLayoutVars>
          <dgm:bulletEnabled val="1"/>
        </dgm:presLayoutVars>
      </dgm:prSet>
      <dgm:spPr/>
    </dgm:pt>
    <dgm:pt modelId="{78C4D3DD-6211-4501-A591-0DECA1AD18DA}" type="pres">
      <dgm:prSet presAssocID="{E45C0E50-B00A-4005-90AF-F5FE27BDC018}" presName="L2TextContainer" presStyleLbl="bgAccFollowNode1" presStyleIdx="0" presStyleCnt="4"/>
      <dgm:spPr/>
    </dgm:pt>
    <dgm:pt modelId="{5A4AB17D-DFAD-464D-981C-DC9BCB950BD3}" type="pres">
      <dgm:prSet presAssocID="{E45C0E50-B00A-4005-90AF-F5FE27BDC018}" presName="FlexibleEmptyPlaceHolder" presStyleCnt="0"/>
      <dgm:spPr/>
    </dgm:pt>
    <dgm:pt modelId="{90F02901-9A08-4BFA-9F8E-65A91B26931E}" type="pres">
      <dgm:prSet presAssocID="{E45C0E50-B00A-4005-90AF-F5FE27BDC018}" presName="ConnectLine" presStyleLbl="sibTrans1D1" presStyleIdx="0" presStyleCnt="4"/>
      <dgm:spPr/>
    </dgm:pt>
    <dgm:pt modelId="{0C66EAD6-3F5A-4E08-91FD-E4CDA1A22BDD}" type="pres">
      <dgm:prSet presAssocID="{E45C0E50-B00A-4005-90AF-F5FE27BDC018}" presName="ConnectorPoint" presStyleLbl="node1" presStyleIdx="0" presStyleCnt="4"/>
      <dgm:spPr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AC473468-77BE-4EF5-BF95-54963E857EA7}" type="pres">
      <dgm:prSet presAssocID="{E45C0E50-B00A-4005-90AF-F5FE27BDC018}" presName="EmptyPlaceHolder" presStyleCnt="0"/>
      <dgm:spPr/>
    </dgm:pt>
    <dgm:pt modelId="{1AD143A0-C18E-4B78-94DF-7CBBD1007D2C}" type="pres">
      <dgm:prSet presAssocID="{E50EB3CF-7A11-4F0A-8597-1AD9B1E069A4}" presName="spaceBetweenRectangles" presStyleCnt="0"/>
      <dgm:spPr/>
    </dgm:pt>
    <dgm:pt modelId="{CF34F9C7-2460-451E-B39F-B435B0422EE7}" type="pres">
      <dgm:prSet presAssocID="{9E064F2B-347C-4252-AD9B-B60C228A2035}" presName="composite" presStyleCnt="0"/>
      <dgm:spPr/>
    </dgm:pt>
    <dgm:pt modelId="{E8B1E578-AD56-461F-ACD6-29318C19A12D}" type="pres">
      <dgm:prSet presAssocID="{9E064F2B-347C-4252-AD9B-B60C228A2035}" presName="L1TextContainer" presStyleLbl="alignNode1" presStyleIdx="1" presStyleCnt="4">
        <dgm:presLayoutVars>
          <dgm:chMax val="1"/>
          <dgm:chPref val="1"/>
          <dgm:bulletEnabled val="1"/>
        </dgm:presLayoutVars>
      </dgm:prSet>
      <dgm:spPr/>
    </dgm:pt>
    <dgm:pt modelId="{3A3D5A97-6F5B-4684-B749-831698B5C227}" type="pres">
      <dgm:prSet presAssocID="{9E064F2B-347C-4252-AD9B-B60C228A2035}" presName="L2TextContainerWrapper" presStyleCnt="0">
        <dgm:presLayoutVars>
          <dgm:bulletEnabled val="1"/>
        </dgm:presLayoutVars>
      </dgm:prSet>
      <dgm:spPr/>
    </dgm:pt>
    <dgm:pt modelId="{C4C0ABC8-DBCF-401D-BC10-CF17371DBDD9}" type="pres">
      <dgm:prSet presAssocID="{9E064F2B-347C-4252-AD9B-B60C228A2035}" presName="L2TextContainer" presStyleLbl="bgAccFollowNode1" presStyleIdx="1" presStyleCnt="4"/>
      <dgm:spPr/>
    </dgm:pt>
    <dgm:pt modelId="{D00E9260-B2F3-4CBE-A1EB-AAA20E31F329}" type="pres">
      <dgm:prSet presAssocID="{9E064F2B-347C-4252-AD9B-B60C228A2035}" presName="FlexibleEmptyPlaceHolder" presStyleCnt="0"/>
      <dgm:spPr/>
    </dgm:pt>
    <dgm:pt modelId="{EE3000F9-1F5C-4C84-BCDD-5CC7778D887E}" type="pres">
      <dgm:prSet presAssocID="{9E064F2B-347C-4252-AD9B-B60C228A2035}" presName="ConnectLine" presStyleLbl="sibTrans1D1" presStyleIdx="1" presStyleCnt="4"/>
      <dgm:spPr/>
    </dgm:pt>
    <dgm:pt modelId="{FE4EF3BB-07C9-4D15-B531-2EE26E41410A}" type="pres">
      <dgm:prSet presAssocID="{9E064F2B-347C-4252-AD9B-B60C228A2035}" presName="ConnectorPoint" presStyleLbl="node1" presStyleIdx="1" presStyleCnt="4"/>
      <dgm:spPr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67237806-FC4E-4AEE-B38B-957F6C8BC41A}" type="pres">
      <dgm:prSet presAssocID="{9E064F2B-347C-4252-AD9B-B60C228A2035}" presName="EmptyPlaceHolder" presStyleCnt="0"/>
      <dgm:spPr/>
    </dgm:pt>
    <dgm:pt modelId="{F55C9C4C-0E94-412C-B058-BF10566FBF36}" type="pres">
      <dgm:prSet presAssocID="{EEC60872-9EC7-446E-90CD-F89578C612D1}" presName="spaceBetweenRectangles" presStyleCnt="0"/>
      <dgm:spPr/>
    </dgm:pt>
    <dgm:pt modelId="{0CC23BD1-39B3-4FAB-8798-CB1BA067C7DE}" type="pres">
      <dgm:prSet presAssocID="{4F9F15FD-FD1E-4558-8828-C6F85C22C8CA}" presName="composite" presStyleCnt="0"/>
      <dgm:spPr/>
    </dgm:pt>
    <dgm:pt modelId="{DD63A338-980F-4ABF-860B-43635338DACF}" type="pres">
      <dgm:prSet presAssocID="{4F9F15FD-FD1E-4558-8828-C6F85C22C8CA}" presName="L1TextContainer" presStyleLbl="alignNode1" presStyleIdx="2" presStyleCnt="4">
        <dgm:presLayoutVars>
          <dgm:chMax val="1"/>
          <dgm:chPref val="1"/>
          <dgm:bulletEnabled val="1"/>
        </dgm:presLayoutVars>
      </dgm:prSet>
      <dgm:spPr/>
    </dgm:pt>
    <dgm:pt modelId="{770B71FC-D65E-4CAC-99D9-EA7D6B7F428C}" type="pres">
      <dgm:prSet presAssocID="{4F9F15FD-FD1E-4558-8828-C6F85C22C8CA}" presName="L2TextContainerWrapper" presStyleCnt="0">
        <dgm:presLayoutVars>
          <dgm:bulletEnabled val="1"/>
        </dgm:presLayoutVars>
      </dgm:prSet>
      <dgm:spPr/>
    </dgm:pt>
    <dgm:pt modelId="{CF3F0077-95E2-44F0-99D1-402AFAF65056}" type="pres">
      <dgm:prSet presAssocID="{4F9F15FD-FD1E-4558-8828-C6F85C22C8CA}" presName="L2TextContainer" presStyleLbl="bgAccFollowNode1" presStyleIdx="2" presStyleCnt="4"/>
      <dgm:spPr/>
    </dgm:pt>
    <dgm:pt modelId="{C37317A3-A42E-4CBD-A83D-AFCE56F553E3}" type="pres">
      <dgm:prSet presAssocID="{4F9F15FD-FD1E-4558-8828-C6F85C22C8CA}" presName="FlexibleEmptyPlaceHolder" presStyleCnt="0"/>
      <dgm:spPr/>
    </dgm:pt>
    <dgm:pt modelId="{BFFFF6BA-6C90-47F9-9F84-88A1167A6E4A}" type="pres">
      <dgm:prSet presAssocID="{4F9F15FD-FD1E-4558-8828-C6F85C22C8CA}" presName="ConnectLine" presStyleLbl="sibTrans1D1" presStyleIdx="2" presStyleCnt="4"/>
      <dgm:spPr/>
    </dgm:pt>
    <dgm:pt modelId="{76D82F71-635C-4DB6-BA54-B9C022EFA4DE}" type="pres">
      <dgm:prSet presAssocID="{4F9F15FD-FD1E-4558-8828-C6F85C22C8CA}" presName="ConnectorPoint" presStyleLbl="node1" presStyleIdx="2" presStyleCnt="4"/>
      <dgm:spPr>
        <a:solidFill>
          <a:schemeClr val="accent4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2B211C0A-9C15-44CC-A237-3AE5CB108FE5}" type="pres">
      <dgm:prSet presAssocID="{4F9F15FD-FD1E-4558-8828-C6F85C22C8CA}" presName="EmptyPlaceHolder" presStyleCnt="0"/>
      <dgm:spPr/>
    </dgm:pt>
    <dgm:pt modelId="{77A3BECF-2C79-46C8-9C31-CF065283F375}" type="pres">
      <dgm:prSet presAssocID="{E93BED1B-2F63-4355-8D78-0AE9CF46A089}" presName="spaceBetweenRectangles" presStyleCnt="0"/>
      <dgm:spPr/>
    </dgm:pt>
    <dgm:pt modelId="{15232D65-BEBF-422F-A4EB-1D25CBCE4608}" type="pres">
      <dgm:prSet presAssocID="{AA7E5489-BBE4-4CEE-B4FA-0CBFA9D30ABC}" presName="composite" presStyleCnt="0"/>
      <dgm:spPr/>
    </dgm:pt>
    <dgm:pt modelId="{F8D7575A-AA30-4E46-B555-D7E064A1DA8B}" type="pres">
      <dgm:prSet presAssocID="{AA7E5489-BBE4-4CEE-B4FA-0CBFA9D30ABC}" presName="L1TextContainer" presStyleLbl="alignNode1" presStyleIdx="3" presStyleCnt="4">
        <dgm:presLayoutVars>
          <dgm:chMax val="1"/>
          <dgm:chPref val="1"/>
          <dgm:bulletEnabled val="1"/>
        </dgm:presLayoutVars>
      </dgm:prSet>
      <dgm:spPr/>
    </dgm:pt>
    <dgm:pt modelId="{59C2AD89-E92C-4904-AF32-E1DCEEDEE357}" type="pres">
      <dgm:prSet presAssocID="{AA7E5489-BBE4-4CEE-B4FA-0CBFA9D30ABC}" presName="L2TextContainerWrapper" presStyleCnt="0">
        <dgm:presLayoutVars>
          <dgm:bulletEnabled val="1"/>
        </dgm:presLayoutVars>
      </dgm:prSet>
      <dgm:spPr/>
    </dgm:pt>
    <dgm:pt modelId="{F26F0780-6BBC-4AB3-BBEA-F6736B8D9E64}" type="pres">
      <dgm:prSet presAssocID="{AA7E5489-BBE4-4CEE-B4FA-0CBFA9D30ABC}" presName="L2TextContainer" presStyleLbl="bgAccFollowNode1" presStyleIdx="3" presStyleCnt="4"/>
      <dgm:spPr/>
    </dgm:pt>
    <dgm:pt modelId="{7DEF12F5-D8B1-4021-9EA4-39F9DC58852A}" type="pres">
      <dgm:prSet presAssocID="{AA7E5489-BBE4-4CEE-B4FA-0CBFA9D30ABC}" presName="FlexibleEmptyPlaceHolder" presStyleCnt="0"/>
      <dgm:spPr/>
    </dgm:pt>
    <dgm:pt modelId="{64D076E5-0C59-43D8-8101-FA53AAC6FC9C}" type="pres">
      <dgm:prSet presAssocID="{AA7E5489-BBE4-4CEE-B4FA-0CBFA9D30ABC}" presName="ConnectLine" presStyleLbl="sibTrans1D1" presStyleIdx="3" presStyleCnt="4"/>
      <dgm:spPr/>
    </dgm:pt>
    <dgm:pt modelId="{62CF5FAF-7054-4532-B6D7-9CE519836181}" type="pres">
      <dgm:prSet presAssocID="{AA7E5489-BBE4-4CEE-B4FA-0CBFA9D30ABC}" presName="ConnectorPoint" presStyleLbl="node1" presStyleIdx="3" presStyleCnt="4"/>
      <dgm:spPr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4A2F18B9-6FA3-4FB4-A718-CC4CF33612C7}" type="pres">
      <dgm:prSet presAssocID="{AA7E5489-BBE4-4CEE-B4FA-0CBFA9D30ABC}" presName="EmptyPlaceHolder" presStyleCnt="0"/>
      <dgm:spPr/>
    </dgm:pt>
  </dgm:ptLst>
  <dgm:cxnLst>
    <dgm:cxn modelId="{61D12619-E589-4869-AB30-8F86692C097B}" type="presOf" srcId="{E45C0E50-B00A-4005-90AF-F5FE27BDC018}" destId="{70B26ED3-D153-4980-9F38-3D5E28D8D9CF}" srcOrd="0" destOrd="0" presId="urn:microsoft.com/office/officeart/2017/3/layout/HorizontalLabelsTimeline"/>
    <dgm:cxn modelId="{722C351D-994A-418F-B395-CDA68BC1ED7B}" type="presOf" srcId="{4F9F15FD-FD1E-4558-8828-C6F85C22C8CA}" destId="{DD63A338-980F-4ABF-860B-43635338DACF}" srcOrd="0" destOrd="0" presId="urn:microsoft.com/office/officeart/2017/3/layout/HorizontalLabelsTimeline"/>
    <dgm:cxn modelId="{9BFE8A1D-B9FB-452A-B579-55BBD7F55FBA}" type="presOf" srcId="{61B9876C-802F-42A6-8155-35B64EFF954E}" destId="{C4323C1B-A349-48A6-8938-2B4AFDD3D1D3}" srcOrd="0" destOrd="0" presId="urn:microsoft.com/office/officeart/2017/3/layout/HorizontalLabelsTimeline"/>
    <dgm:cxn modelId="{AF30592A-16C2-468E-BF33-C814C49D0D2B}" srcId="{61B9876C-802F-42A6-8155-35B64EFF954E}" destId="{AA7E5489-BBE4-4CEE-B4FA-0CBFA9D30ABC}" srcOrd="3" destOrd="0" parTransId="{1D54D29F-2811-436F-AE76-7CCC1B8C2E8D}" sibTransId="{3819B93B-8BDF-40EB-9899-2CEC6EE5CF2D}"/>
    <dgm:cxn modelId="{3203FE31-3C5B-4A6D-8C4B-37A0C3E0CB16}" type="presOf" srcId="{9E064F2B-347C-4252-AD9B-B60C228A2035}" destId="{E8B1E578-AD56-461F-ACD6-29318C19A12D}" srcOrd="0" destOrd="0" presId="urn:microsoft.com/office/officeart/2017/3/layout/HorizontalLabelsTimeline"/>
    <dgm:cxn modelId="{EA00CE62-31BA-4ADF-9BD6-471D82EB01B1}" srcId="{E45C0E50-B00A-4005-90AF-F5FE27BDC018}" destId="{3A60C059-DAD2-43D8-9D67-16A74983BF3F}" srcOrd="0" destOrd="0" parTransId="{122050B0-E108-4433-BCD3-C373AE224253}" sibTransId="{1EEE0A22-6725-43FD-A325-0F84A09236D8}"/>
    <dgm:cxn modelId="{DB6E7D6A-E0A4-443F-8E7A-D0ACF88B8A67}" type="presOf" srcId="{8513F7F5-DA56-42DB-B53C-275806CDC7B8}" destId="{CF3F0077-95E2-44F0-99D1-402AFAF65056}" srcOrd="0" destOrd="0" presId="urn:microsoft.com/office/officeart/2017/3/layout/HorizontalLabelsTimeline"/>
    <dgm:cxn modelId="{898CD675-AE52-47E3-B8ED-5C5546E53AC5}" srcId="{4F9F15FD-FD1E-4558-8828-C6F85C22C8CA}" destId="{8513F7F5-DA56-42DB-B53C-275806CDC7B8}" srcOrd="0" destOrd="0" parTransId="{B515E25E-5124-4D0D-9FAF-85697189363C}" sibTransId="{B21A630E-4A2A-4609-B056-3C5A394E120F}"/>
    <dgm:cxn modelId="{088E809C-D3C9-4E75-A920-7B88C01B01A1}" srcId="{61B9876C-802F-42A6-8155-35B64EFF954E}" destId="{E45C0E50-B00A-4005-90AF-F5FE27BDC018}" srcOrd="0" destOrd="0" parTransId="{2C94558E-7977-4AE4-A87B-ABCB556077BD}" sibTransId="{E50EB3CF-7A11-4F0A-8597-1AD9B1E069A4}"/>
    <dgm:cxn modelId="{C0B9EBAA-7FB1-4DCF-B387-AB1FC82EF4B8}" srcId="{AA7E5489-BBE4-4CEE-B4FA-0CBFA9D30ABC}" destId="{624A89AB-06A2-48F4-AB71-F31C5D1F51E4}" srcOrd="0" destOrd="0" parTransId="{610C4B80-BBD3-45E1-A50F-2B2124247F7A}" sibTransId="{57A19977-1FB9-43B7-8E6D-4BD099B1FFB1}"/>
    <dgm:cxn modelId="{1C07A6AB-A719-4532-B3E1-216379F55EAE}" type="presOf" srcId="{8F62052C-D3EA-4D62-A5F0-4D6A898F9316}" destId="{C4C0ABC8-DBCF-401D-BC10-CF17371DBDD9}" srcOrd="0" destOrd="0" presId="urn:microsoft.com/office/officeart/2017/3/layout/HorizontalLabelsTimeline"/>
    <dgm:cxn modelId="{82E63BB4-C124-413B-ADCB-E2318437A78D}" type="presOf" srcId="{3A60C059-DAD2-43D8-9D67-16A74983BF3F}" destId="{78C4D3DD-6211-4501-A591-0DECA1AD18DA}" srcOrd="0" destOrd="0" presId="urn:microsoft.com/office/officeart/2017/3/layout/HorizontalLabelsTimeline"/>
    <dgm:cxn modelId="{FE62A1B6-9C84-403C-9A29-52CFC6AEB6F7}" type="presOf" srcId="{AA7E5489-BBE4-4CEE-B4FA-0CBFA9D30ABC}" destId="{F8D7575A-AA30-4E46-B555-D7E064A1DA8B}" srcOrd="0" destOrd="0" presId="urn:microsoft.com/office/officeart/2017/3/layout/HorizontalLabelsTimeline"/>
    <dgm:cxn modelId="{197C94D0-1A3D-447B-ABEE-07A98858006A}" type="presOf" srcId="{624A89AB-06A2-48F4-AB71-F31C5D1F51E4}" destId="{F26F0780-6BBC-4AB3-BBEA-F6736B8D9E64}" srcOrd="0" destOrd="0" presId="urn:microsoft.com/office/officeart/2017/3/layout/HorizontalLabelsTimeline"/>
    <dgm:cxn modelId="{C66BAAD5-53C5-4AEB-8546-CC4C481C75D0}" srcId="{61B9876C-802F-42A6-8155-35B64EFF954E}" destId="{4F9F15FD-FD1E-4558-8828-C6F85C22C8CA}" srcOrd="2" destOrd="0" parTransId="{B990D7C9-153C-4870-A230-ED50B87BE877}" sibTransId="{E93BED1B-2F63-4355-8D78-0AE9CF46A089}"/>
    <dgm:cxn modelId="{BC79DFE1-6520-4A60-93A7-08301E1A83D7}" srcId="{9E064F2B-347C-4252-AD9B-B60C228A2035}" destId="{8F62052C-D3EA-4D62-A5F0-4D6A898F9316}" srcOrd="0" destOrd="0" parTransId="{C3216AB8-14A3-47D1-9549-FE5645E49C44}" sibTransId="{FE08B280-4D3C-4633-99D1-AA150A888C8E}"/>
    <dgm:cxn modelId="{4E03C6E3-70EA-4BBA-9CB5-E86A017B49B6}" srcId="{61B9876C-802F-42A6-8155-35B64EFF954E}" destId="{9E064F2B-347C-4252-AD9B-B60C228A2035}" srcOrd="1" destOrd="0" parTransId="{F60510B7-985F-4830-85EC-85B946BC4976}" sibTransId="{EEC60872-9EC7-446E-90CD-F89578C612D1}"/>
    <dgm:cxn modelId="{AE9C19CA-2CBD-481D-BA16-DC95236F871D}" type="presParOf" srcId="{C4323C1B-A349-48A6-8938-2B4AFDD3D1D3}" destId="{0A0A98DF-BA34-4AD4-A74E-1B70518A68ED}" srcOrd="0" destOrd="0" presId="urn:microsoft.com/office/officeart/2017/3/layout/HorizontalLabelsTimeline"/>
    <dgm:cxn modelId="{2CB9C588-4152-45F4-8C98-A04799F28650}" type="presParOf" srcId="{C4323C1B-A349-48A6-8938-2B4AFDD3D1D3}" destId="{E85C24A8-DE5A-4C37-83C6-8089950862E1}" srcOrd="1" destOrd="0" presId="urn:microsoft.com/office/officeart/2017/3/layout/HorizontalLabelsTimeline"/>
    <dgm:cxn modelId="{8B6FAFCD-ACB9-444D-872C-A66D07279F8D}" type="presParOf" srcId="{E85C24A8-DE5A-4C37-83C6-8089950862E1}" destId="{CEFF02F7-F094-410E-A7F6-8D1DF996F2FD}" srcOrd="0" destOrd="0" presId="urn:microsoft.com/office/officeart/2017/3/layout/HorizontalLabelsTimeline"/>
    <dgm:cxn modelId="{D6DA4D45-8F85-4314-A95D-9A0F69C14AA7}" type="presParOf" srcId="{CEFF02F7-F094-410E-A7F6-8D1DF996F2FD}" destId="{70B26ED3-D153-4980-9F38-3D5E28D8D9CF}" srcOrd="0" destOrd="0" presId="urn:microsoft.com/office/officeart/2017/3/layout/HorizontalLabelsTimeline"/>
    <dgm:cxn modelId="{E6AD59B2-8DA5-43CB-A424-BCD00B94A85A}" type="presParOf" srcId="{CEFF02F7-F094-410E-A7F6-8D1DF996F2FD}" destId="{34AF2EA8-ABB6-4B4A-AFD4-305FF3C89272}" srcOrd="1" destOrd="0" presId="urn:microsoft.com/office/officeart/2017/3/layout/HorizontalLabelsTimeline"/>
    <dgm:cxn modelId="{05D08843-028E-4F55-AB5A-EA5610164075}" type="presParOf" srcId="{34AF2EA8-ABB6-4B4A-AFD4-305FF3C89272}" destId="{78C4D3DD-6211-4501-A591-0DECA1AD18DA}" srcOrd="0" destOrd="0" presId="urn:microsoft.com/office/officeart/2017/3/layout/HorizontalLabelsTimeline"/>
    <dgm:cxn modelId="{870B1EA8-FC6E-4C63-A615-17D9D50C5003}" type="presParOf" srcId="{34AF2EA8-ABB6-4B4A-AFD4-305FF3C89272}" destId="{5A4AB17D-DFAD-464D-981C-DC9BCB950BD3}" srcOrd="1" destOrd="0" presId="urn:microsoft.com/office/officeart/2017/3/layout/HorizontalLabelsTimeline"/>
    <dgm:cxn modelId="{FB621995-59B6-4EAB-9DFB-CB2F4647D174}" type="presParOf" srcId="{CEFF02F7-F094-410E-A7F6-8D1DF996F2FD}" destId="{90F02901-9A08-4BFA-9F8E-65A91B26931E}" srcOrd="2" destOrd="0" presId="urn:microsoft.com/office/officeart/2017/3/layout/HorizontalLabelsTimeline"/>
    <dgm:cxn modelId="{697784DF-3601-460E-95F9-E035A18AB0C4}" type="presParOf" srcId="{CEFF02F7-F094-410E-A7F6-8D1DF996F2FD}" destId="{0C66EAD6-3F5A-4E08-91FD-E4CDA1A22BDD}" srcOrd="3" destOrd="0" presId="urn:microsoft.com/office/officeart/2017/3/layout/HorizontalLabelsTimeline"/>
    <dgm:cxn modelId="{A9C16379-5895-4DB1-B79B-55464BE59D6E}" type="presParOf" srcId="{CEFF02F7-F094-410E-A7F6-8D1DF996F2FD}" destId="{AC473468-77BE-4EF5-BF95-54963E857EA7}" srcOrd="4" destOrd="0" presId="urn:microsoft.com/office/officeart/2017/3/layout/HorizontalLabelsTimeline"/>
    <dgm:cxn modelId="{09BD4FAB-B608-4B7C-959A-FBBEB8CAB78A}" type="presParOf" srcId="{E85C24A8-DE5A-4C37-83C6-8089950862E1}" destId="{1AD143A0-C18E-4B78-94DF-7CBBD1007D2C}" srcOrd="1" destOrd="0" presId="urn:microsoft.com/office/officeart/2017/3/layout/HorizontalLabelsTimeline"/>
    <dgm:cxn modelId="{08158749-3FD0-42E5-91FF-3F6D9C0C1917}" type="presParOf" srcId="{E85C24A8-DE5A-4C37-83C6-8089950862E1}" destId="{CF34F9C7-2460-451E-B39F-B435B0422EE7}" srcOrd="2" destOrd="0" presId="urn:microsoft.com/office/officeart/2017/3/layout/HorizontalLabelsTimeline"/>
    <dgm:cxn modelId="{E1D122AE-71AE-41CE-A0F3-4D5D64EFF402}" type="presParOf" srcId="{CF34F9C7-2460-451E-B39F-B435B0422EE7}" destId="{E8B1E578-AD56-461F-ACD6-29318C19A12D}" srcOrd="0" destOrd="0" presId="urn:microsoft.com/office/officeart/2017/3/layout/HorizontalLabelsTimeline"/>
    <dgm:cxn modelId="{9D5ED214-90D9-4E67-A5F0-8F0D748A0A15}" type="presParOf" srcId="{CF34F9C7-2460-451E-B39F-B435B0422EE7}" destId="{3A3D5A97-6F5B-4684-B749-831698B5C227}" srcOrd="1" destOrd="0" presId="urn:microsoft.com/office/officeart/2017/3/layout/HorizontalLabelsTimeline"/>
    <dgm:cxn modelId="{DA20E3B5-CF27-4AA5-8EE4-0AA56F03D3FD}" type="presParOf" srcId="{3A3D5A97-6F5B-4684-B749-831698B5C227}" destId="{C4C0ABC8-DBCF-401D-BC10-CF17371DBDD9}" srcOrd="0" destOrd="0" presId="urn:microsoft.com/office/officeart/2017/3/layout/HorizontalLabelsTimeline"/>
    <dgm:cxn modelId="{E7D136F4-8C9E-4889-97B7-DCE5AD34B53B}" type="presParOf" srcId="{3A3D5A97-6F5B-4684-B749-831698B5C227}" destId="{D00E9260-B2F3-4CBE-A1EB-AAA20E31F329}" srcOrd="1" destOrd="0" presId="urn:microsoft.com/office/officeart/2017/3/layout/HorizontalLabelsTimeline"/>
    <dgm:cxn modelId="{B464A7D7-0F22-4A3F-B1FA-708784240745}" type="presParOf" srcId="{CF34F9C7-2460-451E-B39F-B435B0422EE7}" destId="{EE3000F9-1F5C-4C84-BCDD-5CC7778D887E}" srcOrd="2" destOrd="0" presId="urn:microsoft.com/office/officeart/2017/3/layout/HorizontalLabelsTimeline"/>
    <dgm:cxn modelId="{30DA5CD4-B506-4DAF-951B-5207E69EF18B}" type="presParOf" srcId="{CF34F9C7-2460-451E-B39F-B435B0422EE7}" destId="{FE4EF3BB-07C9-4D15-B531-2EE26E41410A}" srcOrd="3" destOrd="0" presId="urn:microsoft.com/office/officeart/2017/3/layout/HorizontalLabelsTimeline"/>
    <dgm:cxn modelId="{58B2B58C-6E9B-4B35-B6A7-170302E1FE36}" type="presParOf" srcId="{CF34F9C7-2460-451E-B39F-B435B0422EE7}" destId="{67237806-FC4E-4AEE-B38B-957F6C8BC41A}" srcOrd="4" destOrd="0" presId="urn:microsoft.com/office/officeart/2017/3/layout/HorizontalLabelsTimeline"/>
    <dgm:cxn modelId="{0B19BE0A-BBC9-41C5-A365-4F3C75DBBFD2}" type="presParOf" srcId="{E85C24A8-DE5A-4C37-83C6-8089950862E1}" destId="{F55C9C4C-0E94-412C-B058-BF10566FBF36}" srcOrd="3" destOrd="0" presId="urn:microsoft.com/office/officeart/2017/3/layout/HorizontalLabelsTimeline"/>
    <dgm:cxn modelId="{4206A57C-5144-4D47-9B83-54A9BBB3E808}" type="presParOf" srcId="{E85C24A8-DE5A-4C37-83C6-8089950862E1}" destId="{0CC23BD1-39B3-4FAB-8798-CB1BA067C7DE}" srcOrd="4" destOrd="0" presId="urn:microsoft.com/office/officeart/2017/3/layout/HorizontalLabelsTimeline"/>
    <dgm:cxn modelId="{53150F6A-191E-4833-8F06-78336910A872}" type="presParOf" srcId="{0CC23BD1-39B3-4FAB-8798-CB1BA067C7DE}" destId="{DD63A338-980F-4ABF-860B-43635338DACF}" srcOrd="0" destOrd="0" presId="urn:microsoft.com/office/officeart/2017/3/layout/HorizontalLabelsTimeline"/>
    <dgm:cxn modelId="{016E11EE-9B89-4070-A844-80258998B733}" type="presParOf" srcId="{0CC23BD1-39B3-4FAB-8798-CB1BA067C7DE}" destId="{770B71FC-D65E-4CAC-99D9-EA7D6B7F428C}" srcOrd="1" destOrd="0" presId="urn:microsoft.com/office/officeart/2017/3/layout/HorizontalLabelsTimeline"/>
    <dgm:cxn modelId="{ED990BBF-2129-43E6-A9CD-27EFCDE85D40}" type="presParOf" srcId="{770B71FC-D65E-4CAC-99D9-EA7D6B7F428C}" destId="{CF3F0077-95E2-44F0-99D1-402AFAF65056}" srcOrd="0" destOrd="0" presId="urn:microsoft.com/office/officeart/2017/3/layout/HorizontalLabelsTimeline"/>
    <dgm:cxn modelId="{B4E66EC3-9F4A-4883-9C9C-5B90775B2E6C}" type="presParOf" srcId="{770B71FC-D65E-4CAC-99D9-EA7D6B7F428C}" destId="{C37317A3-A42E-4CBD-A83D-AFCE56F553E3}" srcOrd="1" destOrd="0" presId="urn:microsoft.com/office/officeart/2017/3/layout/HorizontalLabelsTimeline"/>
    <dgm:cxn modelId="{21DCB63B-4E52-4953-9437-26C0F963EC85}" type="presParOf" srcId="{0CC23BD1-39B3-4FAB-8798-CB1BA067C7DE}" destId="{BFFFF6BA-6C90-47F9-9F84-88A1167A6E4A}" srcOrd="2" destOrd="0" presId="urn:microsoft.com/office/officeart/2017/3/layout/HorizontalLabelsTimeline"/>
    <dgm:cxn modelId="{BBEC25FD-2E39-4061-A7E6-B0CEE480DE46}" type="presParOf" srcId="{0CC23BD1-39B3-4FAB-8798-CB1BA067C7DE}" destId="{76D82F71-635C-4DB6-BA54-B9C022EFA4DE}" srcOrd="3" destOrd="0" presId="urn:microsoft.com/office/officeart/2017/3/layout/HorizontalLabelsTimeline"/>
    <dgm:cxn modelId="{0F6A4EAD-2F3A-4EEE-9FE9-F57B57AB09E2}" type="presParOf" srcId="{0CC23BD1-39B3-4FAB-8798-CB1BA067C7DE}" destId="{2B211C0A-9C15-44CC-A237-3AE5CB108FE5}" srcOrd="4" destOrd="0" presId="urn:microsoft.com/office/officeart/2017/3/layout/HorizontalLabelsTimeline"/>
    <dgm:cxn modelId="{7A62C2D3-0151-4938-83B0-DD127307AB78}" type="presParOf" srcId="{E85C24A8-DE5A-4C37-83C6-8089950862E1}" destId="{77A3BECF-2C79-46C8-9C31-CF065283F375}" srcOrd="5" destOrd="0" presId="urn:microsoft.com/office/officeart/2017/3/layout/HorizontalLabelsTimeline"/>
    <dgm:cxn modelId="{12DD8C77-23A6-474C-AB06-1D375945A477}" type="presParOf" srcId="{E85C24A8-DE5A-4C37-83C6-8089950862E1}" destId="{15232D65-BEBF-422F-A4EB-1D25CBCE4608}" srcOrd="6" destOrd="0" presId="urn:microsoft.com/office/officeart/2017/3/layout/HorizontalLabelsTimeline"/>
    <dgm:cxn modelId="{3CD071C2-5A34-4B89-91CF-1A132631B4BE}" type="presParOf" srcId="{15232D65-BEBF-422F-A4EB-1D25CBCE4608}" destId="{F8D7575A-AA30-4E46-B555-D7E064A1DA8B}" srcOrd="0" destOrd="0" presId="urn:microsoft.com/office/officeart/2017/3/layout/HorizontalLabelsTimeline"/>
    <dgm:cxn modelId="{3A51CFFF-5188-410E-8072-B67B585943A1}" type="presParOf" srcId="{15232D65-BEBF-422F-A4EB-1D25CBCE4608}" destId="{59C2AD89-E92C-4904-AF32-E1DCEEDEE357}" srcOrd="1" destOrd="0" presId="urn:microsoft.com/office/officeart/2017/3/layout/HorizontalLabelsTimeline"/>
    <dgm:cxn modelId="{FCDA6C43-FBF9-425A-8977-7AF19A3C7829}" type="presParOf" srcId="{59C2AD89-E92C-4904-AF32-E1DCEEDEE357}" destId="{F26F0780-6BBC-4AB3-BBEA-F6736B8D9E64}" srcOrd="0" destOrd="0" presId="urn:microsoft.com/office/officeart/2017/3/layout/HorizontalLabelsTimeline"/>
    <dgm:cxn modelId="{49B52698-5864-4C69-83F7-B687549D6650}" type="presParOf" srcId="{59C2AD89-E92C-4904-AF32-E1DCEEDEE357}" destId="{7DEF12F5-D8B1-4021-9EA4-39F9DC58852A}" srcOrd="1" destOrd="0" presId="urn:microsoft.com/office/officeart/2017/3/layout/HorizontalLabelsTimeline"/>
    <dgm:cxn modelId="{B1E697B7-FED9-4AB1-87C5-5A946A1913C2}" type="presParOf" srcId="{15232D65-BEBF-422F-A4EB-1D25CBCE4608}" destId="{64D076E5-0C59-43D8-8101-FA53AAC6FC9C}" srcOrd="2" destOrd="0" presId="urn:microsoft.com/office/officeart/2017/3/layout/HorizontalLabelsTimeline"/>
    <dgm:cxn modelId="{4FF4B66B-6694-4761-863F-1612F7AEBADD}" type="presParOf" srcId="{15232D65-BEBF-422F-A4EB-1D25CBCE4608}" destId="{62CF5FAF-7054-4532-B6D7-9CE519836181}" srcOrd="3" destOrd="0" presId="urn:microsoft.com/office/officeart/2017/3/layout/HorizontalLabelsTimeline"/>
    <dgm:cxn modelId="{6665FB78-4B31-42A4-BDA8-F5DA57CA8DBF}" type="presParOf" srcId="{15232D65-BEBF-422F-A4EB-1D25CBCE4608}" destId="{4A2F18B9-6FA3-4FB4-A718-CC4CF33612C7}" srcOrd="4" destOrd="0" presId="urn:microsoft.com/office/officeart/2017/3/layout/HorizontalLabels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019FB05-8F08-4E90-A86E-F7B9FD0752A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DC15A70-9579-4547-82C3-75BEAED46FC7}">
      <dgm:prSet/>
      <dgm:spPr>
        <a:solidFill>
          <a:schemeClr val="accent5"/>
        </a:solidFill>
      </dgm:spPr>
      <dgm:t>
        <a:bodyPr/>
        <a:lstStyle/>
        <a:p>
          <a:pPr rtl="0"/>
          <a:r>
            <a:rPr lang="en-US" dirty="0"/>
            <a:t>The receipt of public benefits by U.S. citizen children or </a:t>
          </a:r>
          <a:r>
            <a:rPr lang="en-US" dirty="0">
              <a:latin typeface="Corbel"/>
            </a:rPr>
            <a:t>any other family members in the household</a:t>
          </a:r>
          <a:r>
            <a:rPr lang="en-US" dirty="0"/>
            <a:t> will </a:t>
          </a:r>
          <a:r>
            <a:rPr lang="en-US" b="1" i="1" u="sng" dirty="0"/>
            <a:t>NOT</a:t>
          </a:r>
          <a:r>
            <a:rPr lang="en-US" dirty="0"/>
            <a:t> be </a:t>
          </a:r>
          <a:r>
            <a:rPr lang="en-US" dirty="0">
              <a:latin typeface="Calibri Light" panose="020F0302020204030204"/>
            </a:rPr>
            <a:t>attributed</a:t>
          </a:r>
          <a:r>
            <a:rPr lang="en-US" dirty="0">
              <a:latin typeface="Calibri Light"/>
              <a:cs typeface="Calibri Light"/>
            </a:rPr>
            <a:t> to their parents or other family members</a:t>
          </a:r>
          <a:endParaRPr lang="en-US" dirty="0">
            <a:latin typeface="Corbel"/>
          </a:endParaRPr>
        </a:p>
      </dgm:t>
    </dgm:pt>
    <dgm:pt modelId="{8ECF9400-2861-49BD-9348-BB1A22A7AD9A}" type="parTrans" cxnId="{66B64479-6254-40F3-853D-8497DB147924}">
      <dgm:prSet/>
      <dgm:spPr/>
      <dgm:t>
        <a:bodyPr/>
        <a:lstStyle/>
        <a:p>
          <a:endParaRPr lang="en-US"/>
        </a:p>
      </dgm:t>
    </dgm:pt>
    <dgm:pt modelId="{4D4F9CDA-49C5-4FEF-923A-25CF807740EF}" type="sibTrans" cxnId="{66B64479-6254-40F3-853D-8497DB147924}">
      <dgm:prSet/>
      <dgm:spPr/>
      <dgm:t>
        <a:bodyPr/>
        <a:lstStyle/>
        <a:p>
          <a:endParaRPr lang="en-US"/>
        </a:p>
      </dgm:t>
    </dgm:pt>
    <dgm:pt modelId="{792B03FE-75B5-4613-B843-42D4CE42EEE0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Exception:  if family is reliant on a child's CASH benefits (not non-cash benefits) as a SOLE means of financial support, that can be considered under the 1999 rule</a:t>
          </a:r>
        </a:p>
      </dgm:t>
    </dgm:pt>
    <dgm:pt modelId="{A820D436-F139-4E80-826A-E6400F030126}" type="parTrans" cxnId="{47119D59-9C22-4E29-B382-C91BE31F7103}">
      <dgm:prSet/>
      <dgm:spPr/>
    </dgm:pt>
    <dgm:pt modelId="{58584530-9A9A-474E-A5DB-364C20FF7B5D}" type="sibTrans" cxnId="{47119D59-9C22-4E29-B382-C91BE31F7103}">
      <dgm:prSet/>
      <dgm:spPr/>
    </dgm:pt>
    <dgm:pt modelId="{E0B262BA-43A7-4528-9B83-95AEDB4EFE54}" type="pres">
      <dgm:prSet presAssocID="{B019FB05-8F08-4E90-A86E-F7B9FD0752AD}" presName="linear" presStyleCnt="0">
        <dgm:presLayoutVars>
          <dgm:animLvl val="lvl"/>
          <dgm:resizeHandles val="exact"/>
        </dgm:presLayoutVars>
      </dgm:prSet>
      <dgm:spPr/>
    </dgm:pt>
    <dgm:pt modelId="{77F7A32E-4628-4296-802F-4375342C0E66}" type="pres">
      <dgm:prSet presAssocID="{2DC15A70-9579-4547-82C3-75BEAED46FC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6225954-1A75-47D9-9882-18626F9C70FF}" type="pres">
      <dgm:prSet presAssocID="{4D4F9CDA-49C5-4FEF-923A-25CF807740EF}" presName="spacer" presStyleCnt="0"/>
      <dgm:spPr/>
    </dgm:pt>
    <dgm:pt modelId="{7BD5D6B5-7782-4B29-853C-6886769EDD6E}" type="pres">
      <dgm:prSet presAssocID="{792B03FE-75B5-4613-B843-42D4CE42EEE0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315F3F48-7FA9-485A-921F-2CF1F6F0F5FE}" type="presOf" srcId="{B019FB05-8F08-4E90-A86E-F7B9FD0752AD}" destId="{E0B262BA-43A7-4528-9B83-95AEDB4EFE54}" srcOrd="0" destOrd="0" presId="urn:microsoft.com/office/officeart/2005/8/layout/vList2"/>
    <dgm:cxn modelId="{66B64479-6254-40F3-853D-8497DB147924}" srcId="{B019FB05-8F08-4E90-A86E-F7B9FD0752AD}" destId="{2DC15A70-9579-4547-82C3-75BEAED46FC7}" srcOrd="0" destOrd="0" parTransId="{8ECF9400-2861-49BD-9348-BB1A22A7AD9A}" sibTransId="{4D4F9CDA-49C5-4FEF-923A-25CF807740EF}"/>
    <dgm:cxn modelId="{47119D59-9C22-4E29-B382-C91BE31F7103}" srcId="{B019FB05-8F08-4E90-A86E-F7B9FD0752AD}" destId="{792B03FE-75B5-4613-B843-42D4CE42EEE0}" srcOrd="1" destOrd="0" parTransId="{A820D436-F139-4E80-826A-E6400F030126}" sibTransId="{58584530-9A9A-474E-A5DB-364C20FF7B5D}"/>
    <dgm:cxn modelId="{97276387-94DE-4F17-B944-B478DBB0A781}" type="presOf" srcId="{792B03FE-75B5-4613-B843-42D4CE42EEE0}" destId="{7BD5D6B5-7782-4B29-853C-6886769EDD6E}" srcOrd="0" destOrd="0" presId="urn:microsoft.com/office/officeart/2005/8/layout/vList2"/>
    <dgm:cxn modelId="{CE2456E9-304B-4229-9451-A4155A6A7DEA}" type="presOf" srcId="{2DC15A70-9579-4547-82C3-75BEAED46FC7}" destId="{77F7A32E-4628-4296-802F-4375342C0E66}" srcOrd="0" destOrd="0" presId="urn:microsoft.com/office/officeart/2005/8/layout/vList2"/>
    <dgm:cxn modelId="{6E90A82F-8D11-48A2-A25D-616733E5D676}" type="presParOf" srcId="{E0B262BA-43A7-4528-9B83-95AEDB4EFE54}" destId="{77F7A32E-4628-4296-802F-4375342C0E66}" srcOrd="0" destOrd="0" presId="urn:microsoft.com/office/officeart/2005/8/layout/vList2"/>
    <dgm:cxn modelId="{3627A512-04B3-4284-9400-570DD7A70ED7}" type="presParOf" srcId="{E0B262BA-43A7-4528-9B83-95AEDB4EFE54}" destId="{36225954-1A75-47D9-9882-18626F9C70FF}" srcOrd="1" destOrd="0" presId="urn:microsoft.com/office/officeart/2005/8/layout/vList2"/>
    <dgm:cxn modelId="{1C0EF58C-9E5A-4EA7-AF21-6B8DA167D7E2}" type="presParOf" srcId="{E0B262BA-43A7-4528-9B83-95AEDB4EFE54}" destId="{7BD5D6B5-7782-4B29-853C-6886769EDD6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15C7B0A-26D9-41D6-8879-80773321B38D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54AB73-A631-48B2-AED1-D31ED9E600BF}">
      <dgm:prSet/>
      <dgm:spPr/>
      <dgm:t>
        <a:bodyPr/>
        <a:lstStyle/>
        <a:p>
          <a:pPr rtl="0"/>
          <a:r>
            <a:rPr lang="en-US" dirty="0"/>
            <a:t>Many </a:t>
          </a:r>
          <a:r>
            <a:rPr lang="en-US" dirty="0">
              <a:latin typeface="Corbel" panose="020B0503020204020204"/>
            </a:rPr>
            <a:t>immigrants are</a:t>
          </a:r>
          <a:r>
            <a:rPr lang="en-US" dirty="0"/>
            <a:t> </a:t>
          </a:r>
          <a:r>
            <a:rPr lang="en-US" b="1" dirty="0"/>
            <a:t>not subject to public charge:</a:t>
          </a:r>
          <a:r>
            <a:rPr lang="en-US" b="1" dirty="0">
              <a:latin typeface="Corbel" panose="020B0503020204020204"/>
            </a:rPr>
            <a:t> </a:t>
          </a:r>
          <a:r>
            <a:rPr lang="en-US" b="1" dirty="0"/>
            <a:t> </a:t>
          </a:r>
          <a:r>
            <a:rPr lang="en-US" b="1" u="sng" dirty="0"/>
            <a:t>refugees, asylees, victims of trafficking, victims of DV and more are still not subject to public charge rules.</a:t>
          </a:r>
          <a:endParaRPr lang="en-US" dirty="0"/>
        </a:p>
      </dgm:t>
    </dgm:pt>
    <dgm:pt modelId="{E430F28B-A396-4BDC-B971-E7CD2312215B}" type="parTrans" cxnId="{C7863F87-375A-486F-9911-E983B8BA2B3E}">
      <dgm:prSet/>
      <dgm:spPr/>
      <dgm:t>
        <a:bodyPr/>
        <a:lstStyle/>
        <a:p>
          <a:endParaRPr lang="en-US"/>
        </a:p>
      </dgm:t>
    </dgm:pt>
    <dgm:pt modelId="{52B44CE7-02F2-494A-976D-1411536B65E3}" type="sibTrans" cxnId="{C7863F87-375A-486F-9911-E983B8BA2B3E}">
      <dgm:prSet/>
      <dgm:spPr/>
      <dgm:t>
        <a:bodyPr/>
        <a:lstStyle/>
        <a:p>
          <a:endParaRPr lang="en-US"/>
        </a:p>
      </dgm:t>
    </dgm:pt>
    <dgm:pt modelId="{19FA7DDF-E53D-46C5-BDF7-8AB826CB1509}">
      <dgm:prSet/>
      <dgm:spPr/>
      <dgm:t>
        <a:bodyPr/>
        <a:lstStyle/>
        <a:p>
          <a:pPr rtl="0"/>
          <a:r>
            <a:rPr lang="en-US" dirty="0">
              <a:latin typeface="Calibri Light" panose="020F0302020204030204"/>
            </a:rPr>
            <a:t>The vast majority of benefits</a:t>
          </a:r>
          <a:r>
            <a:rPr lang="en-US" dirty="0"/>
            <a:t> used by </a:t>
          </a:r>
          <a:r>
            <a:rPr lang="en-US" b="1" dirty="0"/>
            <a:t>U.S. citizen children </a:t>
          </a:r>
          <a:r>
            <a:rPr lang="en-US" b="1" dirty="0">
              <a:latin typeface="Corbel" panose="020B0503020204020204"/>
            </a:rPr>
            <a:t>and other family members will </a:t>
          </a:r>
          <a:r>
            <a:rPr lang="en-US" b="1" u="sng" dirty="0">
              <a:latin typeface="Corbel" panose="020B0503020204020204"/>
            </a:rPr>
            <a:t>not</a:t>
          </a:r>
          <a:r>
            <a:rPr lang="en-US" b="1" dirty="0">
              <a:latin typeface="Corbel" panose="020B0503020204020204"/>
            </a:rPr>
            <a:t> be counted against the immigrant in her green card application.</a:t>
          </a:r>
          <a:endParaRPr lang="en-US" dirty="0"/>
        </a:p>
      </dgm:t>
    </dgm:pt>
    <dgm:pt modelId="{6BA1E3D2-F280-4B7C-88A3-410357AFE234}" type="parTrans" cxnId="{99ED0852-5DEC-4245-8705-D2CB33E5D5C9}">
      <dgm:prSet/>
      <dgm:spPr/>
      <dgm:t>
        <a:bodyPr/>
        <a:lstStyle/>
        <a:p>
          <a:endParaRPr lang="en-US"/>
        </a:p>
      </dgm:t>
    </dgm:pt>
    <dgm:pt modelId="{5CE6E855-325F-4A18-B49A-A480EE10375E}" type="sibTrans" cxnId="{99ED0852-5DEC-4245-8705-D2CB33E5D5C9}">
      <dgm:prSet/>
      <dgm:spPr/>
      <dgm:t>
        <a:bodyPr/>
        <a:lstStyle/>
        <a:p>
          <a:endParaRPr lang="en-US"/>
        </a:p>
      </dgm:t>
    </dgm:pt>
    <dgm:pt modelId="{3B4BA347-F254-4E2E-98E0-FB9AC458E610}">
      <dgm:prSet/>
      <dgm:spPr/>
      <dgm:t>
        <a:bodyPr/>
        <a:lstStyle/>
        <a:p>
          <a:pPr rtl="0"/>
          <a:r>
            <a:rPr lang="en-US" b="1" dirty="0">
              <a:latin typeface="Calibri Light" panose="020F0302020204030204"/>
            </a:rPr>
            <a:t>Most </a:t>
          </a:r>
          <a:r>
            <a:rPr lang="en-US" b="1" dirty="0">
              <a:latin typeface="Corbel" panose="020B0503020204020204"/>
            </a:rPr>
            <a:t>important benefit</a:t>
          </a:r>
          <a:r>
            <a:rPr lang="en-US" b="1" dirty="0"/>
            <a:t> </a:t>
          </a:r>
          <a:r>
            <a:rPr lang="en-US" b="1" dirty="0">
              <a:latin typeface="Corbel" panose="020B0503020204020204"/>
            </a:rPr>
            <a:t>programs </a:t>
          </a:r>
          <a:r>
            <a:rPr lang="en-US" b="1" dirty="0"/>
            <a:t>are </a:t>
          </a:r>
          <a:r>
            <a:rPr lang="en-US" b="1" u="sng" dirty="0"/>
            <a:t>excluded</a:t>
          </a:r>
          <a:r>
            <a:rPr lang="en-US" b="1" u="sng" dirty="0">
              <a:latin typeface="Corbel" panose="020B0503020204020204"/>
            </a:rPr>
            <a:t> </a:t>
          </a:r>
          <a:r>
            <a:rPr lang="en-US" b="1" dirty="0"/>
            <a:t> from public charge consideration</a:t>
          </a:r>
          <a:r>
            <a:rPr lang="en-US" b="1" dirty="0">
              <a:latin typeface="Corbel" panose="020B0503020204020204"/>
            </a:rPr>
            <a:t>.</a:t>
          </a:r>
          <a:endParaRPr lang="en-US" dirty="0"/>
        </a:p>
      </dgm:t>
    </dgm:pt>
    <dgm:pt modelId="{A55667F1-622E-4909-A25E-1DC5081A3AE1}" type="parTrans" cxnId="{82F5E50D-EBBA-4E4D-935D-FA82CBC2F8C8}">
      <dgm:prSet/>
      <dgm:spPr/>
      <dgm:t>
        <a:bodyPr/>
        <a:lstStyle/>
        <a:p>
          <a:endParaRPr lang="en-US"/>
        </a:p>
      </dgm:t>
    </dgm:pt>
    <dgm:pt modelId="{E67A125D-940E-4A85-8DE4-DE183829DD82}" type="sibTrans" cxnId="{82F5E50D-EBBA-4E4D-935D-FA82CBC2F8C8}">
      <dgm:prSet/>
      <dgm:spPr/>
      <dgm:t>
        <a:bodyPr/>
        <a:lstStyle/>
        <a:p>
          <a:endParaRPr lang="en-US"/>
        </a:p>
      </dgm:t>
    </dgm:pt>
    <dgm:pt modelId="{E5BDD69B-39C3-49A4-8562-EA385BF01BA6}">
      <dgm:prSet/>
      <dgm:spPr/>
      <dgm:t>
        <a:bodyPr/>
        <a:lstStyle/>
        <a:p>
          <a:pPr rtl="0"/>
          <a:r>
            <a:rPr lang="en-US" dirty="0"/>
            <a:t>Public charge test considers </a:t>
          </a:r>
          <a:r>
            <a:rPr lang="en-US" dirty="0">
              <a:latin typeface="Calibri Light" panose="020F0302020204030204"/>
            </a:rPr>
            <a:t>ALL of a family's circumstances.</a:t>
          </a:r>
          <a:r>
            <a:rPr lang="en-US" dirty="0">
              <a:latin typeface="Corbel" panose="020B0503020204020204"/>
            </a:rPr>
            <a:t> </a:t>
          </a:r>
          <a:endParaRPr lang="en-US" dirty="0">
            <a:latin typeface="Calibri Light" panose="020F0302020204030204"/>
          </a:endParaRPr>
        </a:p>
      </dgm:t>
    </dgm:pt>
    <dgm:pt modelId="{D97685F3-5BE6-46D1-B1DD-ADA3671E03E9}" type="parTrans" cxnId="{25941D6B-5668-40EB-A601-A884FA8B7A2D}">
      <dgm:prSet/>
      <dgm:spPr/>
      <dgm:t>
        <a:bodyPr/>
        <a:lstStyle/>
        <a:p>
          <a:endParaRPr lang="en-US"/>
        </a:p>
      </dgm:t>
    </dgm:pt>
    <dgm:pt modelId="{E1810BE0-9E9A-498E-A732-977D87953800}" type="sibTrans" cxnId="{25941D6B-5668-40EB-A601-A884FA8B7A2D}">
      <dgm:prSet/>
      <dgm:spPr/>
      <dgm:t>
        <a:bodyPr/>
        <a:lstStyle/>
        <a:p>
          <a:endParaRPr lang="en-US"/>
        </a:p>
      </dgm:t>
    </dgm:pt>
    <dgm:pt modelId="{FB834D5A-5741-48D9-82F0-840A78DEE954}">
      <dgm:prSet/>
      <dgm:spPr/>
      <dgm:t>
        <a:bodyPr/>
        <a:lstStyle/>
        <a:p>
          <a:r>
            <a:rPr lang="en-US" dirty="0"/>
            <a:t>-- Families need to make </a:t>
          </a:r>
          <a:r>
            <a:rPr lang="en-US" i="1" dirty="0"/>
            <a:t>individual determinations </a:t>
          </a:r>
          <a:r>
            <a:rPr lang="en-US" dirty="0"/>
            <a:t>based on their situation.</a:t>
          </a:r>
        </a:p>
      </dgm:t>
    </dgm:pt>
    <dgm:pt modelId="{7752195F-A9A3-4D5D-84DA-DBDA4F93EE9F}" type="parTrans" cxnId="{B97C6D00-9152-420F-A016-4C48D8058022}">
      <dgm:prSet/>
      <dgm:spPr/>
      <dgm:t>
        <a:bodyPr/>
        <a:lstStyle/>
        <a:p>
          <a:endParaRPr lang="en-US"/>
        </a:p>
      </dgm:t>
    </dgm:pt>
    <dgm:pt modelId="{27AEB05F-D8B2-4C3A-869E-F59A09E3966D}" type="sibTrans" cxnId="{B97C6D00-9152-420F-A016-4C48D8058022}">
      <dgm:prSet/>
      <dgm:spPr/>
      <dgm:t>
        <a:bodyPr/>
        <a:lstStyle/>
        <a:p>
          <a:endParaRPr lang="en-US"/>
        </a:p>
      </dgm:t>
    </dgm:pt>
    <dgm:pt modelId="{EB00E397-9A76-4080-9C69-2D630D7109BC}">
      <dgm:prSet/>
      <dgm:spPr/>
      <dgm:t>
        <a:bodyPr/>
        <a:lstStyle/>
        <a:p>
          <a:r>
            <a:rPr lang="en-US" dirty="0"/>
            <a:t>-- Using health care and nutrition benefits can help you be stronger, healthier and more likely to achieve economic </a:t>
          </a:r>
          <a:r>
            <a:rPr lang="en-US" dirty="0">
              <a:latin typeface="Corbel" panose="020B0503020204020204"/>
            </a:rPr>
            <a:t>security</a:t>
          </a:r>
          <a:endParaRPr lang="en-US" dirty="0"/>
        </a:p>
      </dgm:t>
    </dgm:pt>
    <dgm:pt modelId="{A65C2529-8805-4C75-A6F0-2C54E428FD8B}" type="parTrans" cxnId="{3EC8B41D-561B-4CBD-8E22-36C7C8610FD3}">
      <dgm:prSet/>
      <dgm:spPr/>
      <dgm:t>
        <a:bodyPr/>
        <a:lstStyle/>
        <a:p>
          <a:endParaRPr lang="en-US"/>
        </a:p>
      </dgm:t>
    </dgm:pt>
    <dgm:pt modelId="{C8F63FF9-3F89-473B-8E3C-ADA262F4B757}" type="sibTrans" cxnId="{3EC8B41D-561B-4CBD-8E22-36C7C8610FD3}">
      <dgm:prSet/>
      <dgm:spPr/>
      <dgm:t>
        <a:bodyPr/>
        <a:lstStyle/>
        <a:p>
          <a:endParaRPr lang="en-US"/>
        </a:p>
      </dgm:t>
    </dgm:pt>
    <dgm:pt modelId="{FE46C0E4-F01C-4D35-9292-F290F2B032F5}" type="pres">
      <dgm:prSet presAssocID="{415C7B0A-26D9-41D6-8879-80773321B38D}" presName="diagram" presStyleCnt="0">
        <dgm:presLayoutVars>
          <dgm:dir/>
          <dgm:resizeHandles val="exact"/>
        </dgm:presLayoutVars>
      </dgm:prSet>
      <dgm:spPr/>
    </dgm:pt>
    <dgm:pt modelId="{7D06C510-97D6-4ACA-B1EE-48DD44FE3D0A}" type="pres">
      <dgm:prSet presAssocID="{F954AB73-A631-48B2-AED1-D31ED9E600BF}" presName="node" presStyleLbl="node1" presStyleIdx="0" presStyleCnt="4">
        <dgm:presLayoutVars>
          <dgm:bulletEnabled val="1"/>
        </dgm:presLayoutVars>
      </dgm:prSet>
      <dgm:spPr/>
    </dgm:pt>
    <dgm:pt modelId="{FF627BFA-AFD0-4F57-AC85-CA6653830FDA}" type="pres">
      <dgm:prSet presAssocID="{52B44CE7-02F2-494A-976D-1411536B65E3}" presName="sibTrans" presStyleCnt="0"/>
      <dgm:spPr/>
    </dgm:pt>
    <dgm:pt modelId="{EB09436C-4468-43D6-86A7-0ABA764E8B16}" type="pres">
      <dgm:prSet presAssocID="{19FA7DDF-E53D-46C5-BDF7-8AB826CB1509}" presName="node" presStyleLbl="node1" presStyleIdx="1" presStyleCnt="4">
        <dgm:presLayoutVars>
          <dgm:bulletEnabled val="1"/>
        </dgm:presLayoutVars>
      </dgm:prSet>
      <dgm:spPr/>
    </dgm:pt>
    <dgm:pt modelId="{DC0E490F-D917-4D84-85BC-9CF35C28C535}" type="pres">
      <dgm:prSet presAssocID="{5CE6E855-325F-4A18-B49A-A480EE10375E}" presName="sibTrans" presStyleCnt="0"/>
      <dgm:spPr/>
    </dgm:pt>
    <dgm:pt modelId="{43711FDB-A8A2-4B88-93E5-586412FA9940}" type="pres">
      <dgm:prSet presAssocID="{3B4BA347-F254-4E2E-98E0-FB9AC458E610}" presName="node" presStyleLbl="node1" presStyleIdx="2" presStyleCnt="4">
        <dgm:presLayoutVars>
          <dgm:bulletEnabled val="1"/>
        </dgm:presLayoutVars>
      </dgm:prSet>
      <dgm:spPr/>
    </dgm:pt>
    <dgm:pt modelId="{39C756D1-EF7B-44E0-92BE-2B6473FAFAC4}" type="pres">
      <dgm:prSet presAssocID="{E67A125D-940E-4A85-8DE4-DE183829DD82}" presName="sibTrans" presStyleCnt="0"/>
      <dgm:spPr/>
    </dgm:pt>
    <dgm:pt modelId="{7EF71CAF-9B1D-4BAA-8541-4DAFE40CCE35}" type="pres">
      <dgm:prSet presAssocID="{E5BDD69B-39C3-49A4-8562-EA385BF01BA6}" presName="node" presStyleLbl="node1" presStyleIdx="3" presStyleCnt="4">
        <dgm:presLayoutVars>
          <dgm:bulletEnabled val="1"/>
        </dgm:presLayoutVars>
      </dgm:prSet>
      <dgm:spPr/>
    </dgm:pt>
  </dgm:ptLst>
  <dgm:cxnLst>
    <dgm:cxn modelId="{B97C6D00-9152-420F-A016-4C48D8058022}" srcId="{E5BDD69B-39C3-49A4-8562-EA385BF01BA6}" destId="{FB834D5A-5741-48D9-82F0-840A78DEE954}" srcOrd="0" destOrd="0" parTransId="{7752195F-A9A3-4D5D-84DA-DBDA4F93EE9F}" sibTransId="{27AEB05F-D8B2-4C3A-869E-F59A09E3966D}"/>
    <dgm:cxn modelId="{82F5E50D-EBBA-4E4D-935D-FA82CBC2F8C8}" srcId="{415C7B0A-26D9-41D6-8879-80773321B38D}" destId="{3B4BA347-F254-4E2E-98E0-FB9AC458E610}" srcOrd="2" destOrd="0" parTransId="{A55667F1-622E-4909-A25E-1DC5081A3AE1}" sibTransId="{E67A125D-940E-4A85-8DE4-DE183829DD82}"/>
    <dgm:cxn modelId="{3EC8B41D-561B-4CBD-8E22-36C7C8610FD3}" srcId="{E5BDD69B-39C3-49A4-8562-EA385BF01BA6}" destId="{EB00E397-9A76-4080-9C69-2D630D7109BC}" srcOrd="1" destOrd="0" parTransId="{A65C2529-8805-4C75-A6F0-2C54E428FD8B}" sibTransId="{C8F63FF9-3F89-473B-8E3C-ADA262F4B757}"/>
    <dgm:cxn modelId="{3D3E4D3C-5860-41F5-96FF-897E4B4487B1}" type="presOf" srcId="{19FA7DDF-E53D-46C5-BDF7-8AB826CB1509}" destId="{EB09436C-4468-43D6-86A7-0ABA764E8B16}" srcOrd="0" destOrd="0" presId="urn:microsoft.com/office/officeart/2005/8/layout/default"/>
    <dgm:cxn modelId="{EA57283F-2024-4E62-831D-6F9AE7A6A9F3}" type="presOf" srcId="{E5BDD69B-39C3-49A4-8562-EA385BF01BA6}" destId="{7EF71CAF-9B1D-4BAA-8541-4DAFE40CCE35}" srcOrd="0" destOrd="0" presId="urn:microsoft.com/office/officeart/2005/8/layout/default"/>
    <dgm:cxn modelId="{25941D6B-5668-40EB-A601-A884FA8B7A2D}" srcId="{415C7B0A-26D9-41D6-8879-80773321B38D}" destId="{E5BDD69B-39C3-49A4-8562-EA385BF01BA6}" srcOrd="3" destOrd="0" parTransId="{D97685F3-5BE6-46D1-B1DD-ADA3671E03E9}" sibTransId="{E1810BE0-9E9A-498E-A732-977D87953800}"/>
    <dgm:cxn modelId="{99ED0852-5DEC-4245-8705-D2CB33E5D5C9}" srcId="{415C7B0A-26D9-41D6-8879-80773321B38D}" destId="{19FA7DDF-E53D-46C5-BDF7-8AB826CB1509}" srcOrd="1" destOrd="0" parTransId="{6BA1E3D2-F280-4B7C-88A3-410357AFE234}" sibTransId="{5CE6E855-325F-4A18-B49A-A480EE10375E}"/>
    <dgm:cxn modelId="{525D7479-512C-42F2-9EAF-A41F4506E2B3}" type="presOf" srcId="{415C7B0A-26D9-41D6-8879-80773321B38D}" destId="{FE46C0E4-F01C-4D35-9292-F290F2B032F5}" srcOrd="0" destOrd="0" presId="urn:microsoft.com/office/officeart/2005/8/layout/default"/>
    <dgm:cxn modelId="{C7863F87-375A-486F-9911-E983B8BA2B3E}" srcId="{415C7B0A-26D9-41D6-8879-80773321B38D}" destId="{F954AB73-A631-48B2-AED1-D31ED9E600BF}" srcOrd="0" destOrd="0" parTransId="{E430F28B-A396-4BDC-B971-E7CD2312215B}" sibTransId="{52B44CE7-02F2-494A-976D-1411536B65E3}"/>
    <dgm:cxn modelId="{6F5DA1A1-EC36-4620-B441-D7A8FC54935A}" type="presOf" srcId="{EB00E397-9A76-4080-9C69-2D630D7109BC}" destId="{7EF71CAF-9B1D-4BAA-8541-4DAFE40CCE35}" srcOrd="0" destOrd="2" presId="urn:microsoft.com/office/officeart/2005/8/layout/default"/>
    <dgm:cxn modelId="{12A5D9B6-449C-4E97-BE9A-EF4C02A29EDA}" type="presOf" srcId="{FB834D5A-5741-48D9-82F0-840A78DEE954}" destId="{7EF71CAF-9B1D-4BAA-8541-4DAFE40CCE35}" srcOrd="0" destOrd="1" presId="urn:microsoft.com/office/officeart/2005/8/layout/default"/>
    <dgm:cxn modelId="{26367CE1-61A7-4648-B96D-46F0AC4BA1A8}" type="presOf" srcId="{3B4BA347-F254-4E2E-98E0-FB9AC458E610}" destId="{43711FDB-A8A2-4B88-93E5-586412FA9940}" srcOrd="0" destOrd="0" presId="urn:microsoft.com/office/officeart/2005/8/layout/default"/>
    <dgm:cxn modelId="{E4B3D6F4-0620-4A19-B912-7D95BAA1233B}" type="presOf" srcId="{F954AB73-A631-48B2-AED1-D31ED9E600BF}" destId="{7D06C510-97D6-4ACA-B1EE-48DD44FE3D0A}" srcOrd="0" destOrd="0" presId="urn:microsoft.com/office/officeart/2005/8/layout/default"/>
    <dgm:cxn modelId="{1044B1E6-F43A-4E7B-A5FA-D70F34C566DD}" type="presParOf" srcId="{FE46C0E4-F01C-4D35-9292-F290F2B032F5}" destId="{7D06C510-97D6-4ACA-B1EE-48DD44FE3D0A}" srcOrd="0" destOrd="0" presId="urn:microsoft.com/office/officeart/2005/8/layout/default"/>
    <dgm:cxn modelId="{A137B2C4-7CCD-4C42-A65C-3F7F60E5C7CB}" type="presParOf" srcId="{FE46C0E4-F01C-4D35-9292-F290F2B032F5}" destId="{FF627BFA-AFD0-4F57-AC85-CA6653830FDA}" srcOrd="1" destOrd="0" presId="urn:microsoft.com/office/officeart/2005/8/layout/default"/>
    <dgm:cxn modelId="{FA0209AF-D844-4019-B8B4-1E5739B52DE1}" type="presParOf" srcId="{FE46C0E4-F01C-4D35-9292-F290F2B032F5}" destId="{EB09436C-4468-43D6-86A7-0ABA764E8B16}" srcOrd="2" destOrd="0" presId="urn:microsoft.com/office/officeart/2005/8/layout/default"/>
    <dgm:cxn modelId="{EDE0C3A3-6B03-4E94-9200-9FE2FD69D640}" type="presParOf" srcId="{FE46C0E4-F01C-4D35-9292-F290F2B032F5}" destId="{DC0E490F-D917-4D84-85BC-9CF35C28C535}" srcOrd="3" destOrd="0" presId="urn:microsoft.com/office/officeart/2005/8/layout/default"/>
    <dgm:cxn modelId="{DFE767C2-97FB-4428-92AC-837480A8F068}" type="presParOf" srcId="{FE46C0E4-F01C-4D35-9292-F290F2B032F5}" destId="{43711FDB-A8A2-4B88-93E5-586412FA9940}" srcOrd="4" destOrd="0" presId="urn:microsoft.com/office/officeart/2005/8/layout/default"/>
    <dgm:cxn modelId="{DE3634F0-9C42-461B-A9CF-BDB5F03A0F8B}" type="presParOf" srcId="{FE46C0E4-F01C-4D35-9292-F290F2B032F5}" destId="{39C756D1-EF7B-44E0-92BE-2B6473FAFAC4}" srcOrd="5" destOrd="0" presId="urn:microsoft.com/office/officeart/2005/8/layout/default"/>
    <dgm:cxn modelId="{D4E775E5-6B69-442F-B47D-46B563FCD557}" type="presParOf" srcId="{FE46C0E4-F01C-4D35-9292-F290F2B032F5}" destId="{7EF71CAF-9B1D-4BAA-8541-4DAFE40CCE3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C57E21A-EFB1-4258-934E-3333B9E1AA9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B918D09-8FEE-45F2-A149-855407C4339E}">
      <dgm:prSet/>
      <dgm:spPr>
        <a:solidFill>
          <a:schemeClr val="accent5"/>
        </a:solidFill>
      </dgm:spPr>
      <dgm:t>
        <a:bodyPr/>
        <a:lstStyle/>
        <a:p>
          <a:r>
            <a:rPr lang="en-US" dirty="0"/>
            <a:t>Concern:  “If I go to the government office to get help for my child, will they deport me or my husband?”</a:t>
          </a:r>
        </a:p>
      </dgm:t>
    </dgm:pt>
    <dgm:pt modelId="{A07BB14B-5410-4DD9-AB6F-C4EE2CCDE260}" type="parTrans" cxnId="{F66D5974-47B7-4C45-83A1-C449750E2CBB}">
      <dgm:prSet/>
      <dgm:spPr/>
      <dgm:t>
        <a:bodyPr/>
        <a:lstStyle/>
        <a:p>
          <a:endParaRPr lang="en-US"/>
        </a:p>
      </dgm:t>
    </dgm:pt>
    <dgm:pt modelId="{1794373D-CEF1-4D2A-A624-AE33145C51B1}" type="sibTrans" cxnId="{F66D5974-47B7-4C45-83A1-C449750E2CBB}">
      <dgm:prSet/>
      <dgm:spPr/>
      <dgm:t>
        <a:bodyPr/>
        <a:lstStyle/>
        <a:p>
          <a:endParaRPr lang="en-US"/>
        </a:p>
      </dgm:t>
    </dgm:pt>
    <dgm:pt modelId="{BB85F996-973C-4EAB-A7A8-A8BE07263FAB}">
      <dgm:prSet/>
      <dgm:spPr>
        <a:solidFill>
          <a:schemeClr val="accent3"/>
        </a:solidFill>
      </dgm:spPr>
      <dgm:t>
        <a:bodyPr/>
        <a:lstStyle/>
        <a:p>
          <a:r>
            <a:rPr lang="en-US" dirty="0"/>
            <a:t>Concern:  “If my status or my family’s status is checked in federal systems to apply for benefits, will that get reported to immigration?”</a:t>
          </a:r>
        </a:p>
      </dgm:t>
    </dgm:pt>
    <dgm:pt modelId="{4DEDDE1B-9260-4ABB-A6F9-91ECC7A36396}" type="parTrans" cxnId="{D980F08B-C072-4D8E-80FC-A50B0A77A6F0}">
      <dgm:prSet/>
      <dgm:spPr/>
      <dgm:t>
        <a:bodyPr/>
        <a:lstStyle/>
        <a:p>
          <a:endParaRPr lang="en-US"/>
        </a:p>
      </dgm:t>
    </dgm:pt>
    <dgm:pt modelId="{E77C4A4A-7EDD-48C5-B29F-B877053C18EB}" type="sibTrans" cxnId="{D980F08B-C072-4D8E-80FC-A50B0A77A6F0}">
      <dgm:prSet/>
      <dgm:spPr/>
      <dgm:t>
        <a:bodyPr/>
        <a:lstStyle/>
        <a:p>
          <a:endParaRPr lang="en-US"/>
        </a:p>
      </dgm:t>
    </dgm:pt>
    <dgm:pt modelId="{8B05E92A-C291-46A6-840A-3142F9D5944C}">
      <dgm:prSet/>
      <dgm:spPr/>
      <dgm:t>
        <a:bodyPr/>
        <a:lstStyle/>
        <a:p>
          <a:r>
            <a:rPr lang="en-US"/>
            <a:t>Agency threats of ICE reporting - frighten immigrants, discourage participation </a:t>
          </a:r>
        </a:p>
      </dgm:t>
    </dgm:pt>
    <dgm:pt modelId="{744D6102-60EB-413A-A966-851B4FFDE321}" type="parTrans" cxnId="{F6885B5C-051D-4296-B61A-6CF1FB7EEF12}">
      <dgm:prSet/>
      <dgm:spPr/>
      <dgm:t>
        <a:bodyPr/>
        <a:lstStyle/>
        <a:p>
          <a:endParaRPr lang="en-US"/>
        </a:p>
      </dgm:t>
    </dgm:pt>
    <dgm:pt modelId="{725DF3B4-62CC-435F-99B3-5405F675162B}" type="sibTrans" cxnId="{F6885B5C-051D-4296-B61A-6CF1FB7EEF12}">
      <dgm:prSet/>
      <dgm:spPr/>
      <dgm:t>
        <a:bodyPr/>
        <a:lstStyle/>
        <a:p>
          <a:endParaRPr lang="en-US"/>
        </a:p>
      </dgm:t>
    </dgm:pt>
    <dgm:pt modelId="{14DEFAE3-FFEA-4D16-803C-181C5F457969}" type="pres">
      <dgm:prSet presAssocID="{8C57E21A-EFB1-4258-934E-3333B9E1AA95}" presName="root" presStyleCnt="0">
        <dgm:presLayoutVars>
          <dgm:dir/>
          <dgm:resizeHandles val="exact"/>
        </dgm:presLayoutVars>
      </dgm:prSet>
      <dgm:spPr/>
    </dgm:pt>
    <dgm:pt modelId="{6B1AE99A-B942-46D7-8DDD-C1FFD0023917}" type="pres">
      <dgm:prSet presAssocID="{BB918D09-8FEE-45F2-A149-855407C4339E}" presName="compNode" presStyleCnt="0"/>
      <dgm:spPr/>
    </dgm:pt>
    <dgm:pt modelId="{927DE269-6278-4A26-AF60-2BB98BC43E83}" type="pres">
      <dgm:prSet presAssocID="{BB918D09-8FEE-45F2-A149-855407C4339E}" presName="bgRect" presStyleLbl="bgShp" presStyleIdx="0" presStyleCnt="3"/>
      <dgm:spPr/>
    </dgm:pt>
    <dgm:pt modelId="{16427204-97EC-42BD-9CA6-35B3BBAD6B81}" type="pres">
      <dgm:prSet presAssocID="{BB918D09-8FEE-45F2-A149-855407C4339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7D5DD8C0-9E72-4937-8508-C48456103776}" type="pres">
      <dgm:prSet presAssocID="{BB918D09-8FEE-45F2-A149-855407C4339E}" presName="spaceRect" presStyleCnt="0"/>
      <dgm:spPr/>
    </dgm:pt>
    <dgm:pt modelId="{C08F0FED-B6CB-42FA-9CC3-44A9164FD71C}" type="pres">
      <dgm:prSet presAssocID="{BB918D09-8FEE-45F2-A149-855407C4339E}" presName="parTx" presStyleLbl="revTx" presStyleIdx="0" presStyleCnt="3">
        <dgm:presLayoutVars>
          <dgm:chMax val="0"/>
          <dgm:chPref val="0"/>
        </dgm:presLayoutVars>
      </dgm:prSet>
      <dgm:spPr/>
    </dgm:pt>
    <dgm:pt modelId="{2BEEAA7B-B454-433A-9F1D-CF67109879E2}" type="pres">
      <dgm:prSet presAssocID="{1794373D-CEF1-4D2A-A624-AE33145C51B1}" presName="sibTrans" presStyleCnt="0"/>
      <dgm:spPr/>
    </dgm:pt>
    <dgm:pt modelId="{EC357FAC-2081-4884-B087-307151DECE66}" type="pres">
      <dgm:prSet presAssocID="{BB85F996-973C-4EAB-A7A8-A8BE07263FAB}" presName="compNode" presStyleCnt="0"/>
      <dgm:spPr/>
    </dgm:pt>
    <dgm:pt modelId="{DD1A34EB-4DF7-4A1B-9F5F-FAB226D04C1C}" type="pres">
      <dgm:prSet presAssocID="{BB85F996-973C-4EAB-A7A8-A8BE07263FAB}" presName="bgRect" presStyleLbl="bgShp" presStyleIdx="1" presStyleCnt="3"/>
      <dgm:spPr/>
    </dgm:pt>
    <dgm:pt modelId="{24DC07F6-5D23-4DC2-925A-6F12EB8B72EE}" type="pres">
      <dgm:prSet presAssocID="{BB85F996-973C-4EAB-A7A8-A8BE07263FA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C6BD02BB-01A4-49A0-88A8-248AFAC53191}" type="pres">
      <dgm:prSet presAssocID="{BB85F996-973C-4EAB-A7A8-A8BE07263FAB}" presName="spaceRect" presStyleCnt="0"/>
      <dgm:spPr/>
    </dgm:pt>
    <dgm:pt modelId="{F550FC39-C339-475B-A481-A8C6933F92F1}" type="pres">
      <dgm:prSet presAssocID="{BB85F996-973C-4EAB-A7A8-A8BE07263FAB}" presName="parTx" presStyleLbl="revTx" presStyleIdx="1" presStyleCnt="3">
        <dgm:presLayoutVars>
          <dgm:chMax val="0"/>
          <dgm:chPref val="0"/>
        </dgm:presLayoutVars>
      </dgm:prSet>
      <dgm:spPr/>
    </dgm:pt>
    <dgm:pt modelId="{518350C4-513F-4AEE-93AF-85EDBA1E50D0}" type="pres">
      <dgm:prSet presAssocID="{E77C4A4A-7EDD-48C5-B29F-B877053C18EB}" presName="sibTrans" presStyleCnt="0"/>
      <dgm:spPr/>
    </dgm:pt>
    <dgm:pt modelId="{F8E0B827-0A1F-42B1-90B0-C564AE7E2665}" type="pres">
      <dgm:prSet presAssocID="{8B05E92A-C291-46A6-840A-3142F9D5944C}" presName="compNode" presStyleCnt="0"/>
      <dgm:spPr/>
    </dgm:pt>
    <dgm:pt modelId="{B413BFD3-A493-47E1-8439-0660A80C7D64}" type="pres">
      <dgm:prSet presAssocID="{8B05E92A-C291-46A6-840A-3142F9D5944C}" presName="bgRect" presStyleLbl="bgShp" presStyleIdx="2" presStyleCnt="3"/>
      <dgm:spPr>
        <a:solidFill>
          <a:schemeClr val="accent4"/>
        </a:solidFill>
      </dgm:spPr>
    </dgm:pt>
    <dgm:pt modelId="{10801C54-CD56-48BD-9FFF-453692F6E8C9}" type="pres">
      <dgm:prSet presAssocID="{8B05E92A-C291-46A6-840A-3142F9D5944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710EC683-5195-46D0-8335-89E4E9A5CDC4}" type="pres">
      <dgm:prSet presAssocID="{8B05E92A-C291-46A6-840A-3142F9D5944C}" presName="spaceRect" presStyleCnt="0"/>
      <dgm:spPr/>
    </dgm:pt>
    <dgm:pt modelId="{B044BEC1-9166-49DC-98C2-51CFE84DC0B4}" type="pres">
      <dgm:prSet presAssocID="{8B05E92A-C291-46A6-840A-3142F9D5944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799753A-BDF4-4D94-858B-7A6F9AB66C62}" type="presOf" srcId="{8C57E21A-EFB1-4258-934E-3333B9E1AA95}" destId="{14DEFAE3-FFEA-4D16-803C-181C5F457969}" srcOrd="0" destOrd="0" presId="urn:microsoft.com/office/officeart/2018/2/layout/IconVerticalSolidList"/>
    <dgm:cxn modelId="{F6885B5C-051D-4296-B61A-6CF1FB7EEF12}" srcId="{8C57E21A-EFB1-4258-934E-3333B9E1AA95}" destId="{8B05E92A-C291-46A6-840A-3142F9D5944C}" srcOrd="2" destOrd="0" parTransId="{744D6102-60EB-413A-A966-851B4FFDE321}" sibTransId="{725DF3B4-62CC-435F-99B3-5405F675162B}"/>
    <dgm:cxn modelId="{7219F650-DBFF-4215-BCE9-20AD345A7AAC}" type="presOf" srcId="{8B05E92A-C291-46A6-840A-3142F9D5944C}" destId="{B044BEC1-9166-49DC-98C2-51CFE84DC0B4}" srcOrd="0" destOrd="0" presId="urn:microsoft.com/office/officeart/2018/2/layout/IconVerticalSolidList"/>
    <dgm:cxn modelId="{F66D5974-47B7-4C45-83A1-C449750E2CBB}" srcId="{8C57E21A-EFB1-4258-934E-3333B9E1AA95}" destId="{BB918D09-8FEE-45F2-A149-855407C4339E}" srcOrd="0" destOrd="0" parTransId="{A07BB14B-5410-4DD9-AB6F-C4EE2CCDE260}" sibTransId="{1794373D-CEF1-4D2A-A624-AE33145C51B1}"/>
    <dgm:cxn modelId="{2E6A2F8B-74AF-4A3B-ABB1-B4523A173949}" type="presOf" srcId="{BB918D09-8FEE-45F2-A149-855407C4339E}" destId="{C08F0FED-B6CB-42FA-9CC3-44A9164FD71C}" srcOrd="0" destOrd="0" presId="urn:microsoft.com/office/officeart/2018/2/layout/IconVerticalSolidList"/>
    <dgm:cxn modelId="{D980F08B-C072-4D8E-80FC-A50B0A77A6F0}" srcId="{8C57E21A-EFB1-4258-934E-3333B9E1AA95}" destId="{BB85F996-973C-4EAB-A7A8-A8BE07263FAB}" srcOrd="1" destOrd="0" parTransId="{4DEDDE1B-9260-4ABB-A6F9-91ECC7A36396}" sibTransId="{E77C4A4A-7EDD-48C5-B29F-B877053C18EB}"/>
    <dgm:cxn modelId="{8BF670AA-E8C5-401C-89AD-9906211F8821}" type="presOf" srcId="{BB85F996-973C-4EAB-A7A8-A8BE07263FAB}" destId="{F550FC39-C339-475B-A481-A8C6933F92F1}" srcOrd="0" destOrd="0" presId="urn:microsoft.com/office/officeart/2018/2/layout/IconVerticalSolidList"/>
    <dgm:cxn modelId="{D496B48F-E988-4EA7-B721-1A193196B028}" type="presParOf" srcId="{14DEFAE3-FFEA-4D16-803C-181C5F457969}" destId="{6B1AE99A-B942-46D7-8DDD-C1FFD0023917}" srcOrd="0" destOrd="0" presId="urn:microsoft.com/office/officeart/2018/2/layout/IconVerticalSolidList"/>
    <dgm:cxn modelId="{9029BAAD-84FD-40D5-B33D-4B84913F3DBE}" type="presParOf" srcId="{6B1AE99A-B942-46D7-8DDD-C1FFD0023917}" destId="{927DE269-6278-4A26-AF60-2BB98BC43E83}" srcOrd="0" destOrd="0" presId="urn:microsoft.com/office/officeart/2018/2/layout/IconVerticalSolidList"/>
    <dgm:cxn modelId="{CDB766C4-EC17-42FD-8C61-6486931C6FA7}" type="presParOf" srcId="{6B1AE99A-B942-46D7-8DDD-C1FFD0023917}" destId="{16427204-97EC-42BD-9CA6-35B3BBAD6B81}" srcOrd="1" destOrd="0" presId="urn:microsoft.com/office/officeart/2018/2/layout/IconVerticalSolidList"/>
    <dgm:cxn modelId="{DCA9937B-00FE-41E1-BA46-3067859D81E0}" type="presParOf" srcId="{6B1AE99A-B942-46D7-8DDD-C1FFD0023917}" destId="{7D5DD8C0-9E72-4937-8508-C48456103776}" srcOrd="2" destOrd="0" presId="urn:microsoft.com/office/officeart/2018/2/layout/IconVerticalSolidList"/>
    <dgm:cxn modelId="{EB76A2F3-A428-4281-9D7C-D3138F8CD990}" type="presParOf" srcId="{6B1AE99A-B942-46D7-8DDD-C1FFD0023917}" destId="{C08F0FED-B6CB-42FA-9CC3-44A9164FD71C}" srcOrd="3" destOrd="0" presId="urn:microsoft.com/office/officeart/2018/2/layout/IconVerticalSolidList"/>
    <dgm:cxn modelId="{F4B60684-1B32-4EA7-9C50-A0ACD1A98495}" type="presParOf" srcId="{14DEFAE3-FFEA-4D16-803C-181C5F457969}" destId="{2BEEAA7B-B454-433A-9F1D-CF67109879E2}" srcOrd="1" destOrd="0" presId="urn:microsoft.com/office/officeart/2018/2/layout/IconVerticalSolidList"/>
    <dgm:cxn modelId="{347CC9AA-4953-46F9-B959-4FD919929C84}" type="presParOf" srcId="{14DEFAE3-FFEA-4D16-803C-181C5F457969}" destId="{EC357FAC-2081-4884-B087-307151DECE66}" srcOrd="2" destOrd="0" presId="urn:microsoft.com/office/officeart/2018/2/layout/IconVerticalSolidList"/>
    <dgm:cxn modelId="{5C17C5F0-BDCB-479B-B52F-0F53B12D8431}" type="presParOf" srcId="{EC357FAC-2081-4884-B087-307151DECE66}" destId="{DD1A34EB-4DF7-4A1B-9F5F-FAB226D04C1C}" srcOrd="0" destOrd="0" presId="urn:microsoft.com/office/officeart/2018/2/layout/IconVerticalSolidList"/>
    <dgm:cxn modelId="{C2D4A897-88FE-4FCE-AB3C-2218D661C28B}" type="presParOf" srcId="{EC357FAC-2081-4884-B087-307151DECE66}" destId="{24DC07F6-5D23-4DC2-925A-6F12EB8B72EE}" srcOrd="1" destOrd="0" presId="urn:microsoft.com/office/officeart/2018/2/layout/IconVerticalSolidList"/>
    <dgm:cxn modelId="{7ED8D610-1011-4FA2-A0CF-830454143966}" type="presParOf" srcId="{EC357FAC-2081-4884-B087-307151DECE66}" destId="{C6BD02BB-01A4-49A0-88A8-248AFAC53191}" srcOrd="2" destOrd="0" presId="urn:microsoft.com/office/officeart/2018/2/layout/IconVerticalSolidList"/>
    <dgm:cxn modelId="{2A5AD0E5-3B7E-4B12-A002-819052F22DA1}" type="presParOf" srcId="{EC357FAC-2081-4884-B087-307151DECE66}" destId="{F550FC39-C339-475B-A481-A8C6933F92F1}" srcOrd="3" destOrd="0" presId="urn:microsoft.com/office/officeart/2018/2/layout/IconVerticalSolidList"/>
    <dgm:cxn modelId="{52DFF0BC-31AB-4C11-941D-8DAB836A2C18}" type="presParOf" srcId="{14DEFAE3-FFEA-4D16-803C-181C5F457969}" destId="{518350C4-513F-4AEE-93AF-85EDBA1E50D0}" srcOrd="3" destOrd="0" presId="urn:microsoft.com/office/officeart/2018/2/layout/IconVerticalSolidList"/>
    <dgm:cxn modelId="{9E6B86D7-57F5-4644-849F-B96C0D179836}" type="presParOf" srcId="{14DEFAE3-FFEA-4D16-803C-181C5F457969}" destId="{F8E0B827-0A1F-42B1-90B0-C564AE7E2665}" srcOrd="4" destOrd="0" presId="urn:microsoft.com/office/officeart/2018/2/layout/IconVerticalSolidList"/>
    <dgm:cxn modelId="{96F50B4A-2FFA-4EF7-A3CA-444236419E80}" type="presParOf" srcId="{F8E0B827-0A1F-42B1-90B0-C564AE7E2665}" destId="{B413BFD3-A493-47E1-8439-0660A80C7D64}" srcOrd="0" destOrd="0" presId="urn:microsoft.com/office/officeart/2018/2/layout/IconVerticalSolidList"/>
    <dgm:cxn modelId="{F8FE4741-2482-446C-92B3-4683FEA73E58}" type="presParOf" srcId="{F8E0B827-0A1F-42B1-90B0-C564AE7E2665}" destId="{10801C54-CD56-48BD-9FFF-453692F6E8C9}" srcOrd="1" destOrd="0" presId="urn:microsoft.com/office/officeart/2018/2/layout/IconVerticalSolidList"/>
    <dgm:cxn modelId="{7560F42C-88CD-4607-B0C3-180616B4BB87}" type="presParOf" srcId="{F8E0B827-0A1F-42B1-90B0-C564AE7E2665}" destId="{710EC683-5195-46D0-8335-89E4E9A5CDC4}" srcOrd="2" destOrd="0" presId="urn:microsoft.com/office/officeart/2018/2/layout/IconVerticalSolidList"/>
    <dgm:cxn modelId="{701ACB2B-751D-478C-8DD0-F3620D0D941B}" type="presParOf" srcId="{F8E0B827-0A1F-42B1-90B0-C564AE7E2665}" destId="{B044BEC1-9166-49DC-98C2-51CFE84DC0B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81A594-8224-4B22-85CB-7E654B971292}">
      <dsp:nvSpPr>
        <dsp:cNvPr id="0" name=""/>
        <dsp:cNvSpPr/>
      </dsp:nvSpPr>
      <dsp:spPr>
        <a:xfrm>
          <a:off x="582645" y="1178"/>
          <a:ext cx="2174490" cy="130469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Legal Permanent Resident (LPR or “Green Card” holder)</a:t>
          </a:r>
        </a:p>
      </dsp:txBody>
      <dsp:txXfrm>
        <a:off x="582645" y="1178"/>
        <a:ext cx="2174490" cy="1304694"/>
      </dsp:txXfrm>
    </dsp:sp>
    <dsp:sp modelId="{B6038F80-F620-4BC8-BD73-DB9CB4DAB83F}">
      <dsp:nvSpPr>
        <dsp:cNvPr id="0" name=""/>
        <dsp:cNvSpPr/>
      </dsp:nvSpPr>
      <dsp:spPr>
        <a:xfrm>
          <a:off x="2974584" y="1178"/>
          <a:ext cx="2174490" cy="1304694"/>
        </a:xfrm>
        <a:prstGeom prst="rect">
          <a:avLst/>
        </a:prstGeom>
        <a:solidFill>
          <a:schemeClr val="accent5">
            <a:hueOff val="-614413"/>
            <a:satOff val="-1584"/>
            <a:lumOff val="-10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U Visa  (victims of crime)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2974584" y="1178"/>
        <a:ext cx="2174490" cy="1304694"/>
      </dsp:txXfrm>
    </dsp:sp>
    <dsp:sp modelId="{B1BB94CF-6C32-46CB-99FD-BC81B1A96674}">
      <dsp:nvSpPr>
        <dsp:cNvPr id="0" name=""/>
        <dsp:cNvSpPr/>
      </dsp:nvSpPr>
      <dsp:spPr>
        <a:xfrm>
          <a:off x="5366524" y="1178"/>
          <a:ext cx="2174490" cy="1304694"/>
        </a:xfrm>
        <a:prstGeom prst="rect">
          <a:avLst/>
        </a:prstGeom>
        <a:solidFill>
          <a:schemeClr val="accent5">
            <a:hueOff val="-1228826"/>
            <a:satOff val="-3167"/>
            <a:lumOff val="-21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 Visa Holders (victims of trafficking)</a:t>
          </a:r>
        </a:p>
      </dsp:txBody>
      <dsp:txXfrm>
        <a:off x="5366524" y="1178"/>
        <a:ext cx="2174490" cy="1304694"/>
      </dsp:txXfrm>
    </dsp:sp>
    <dsp:sp modelId="{671ABFDA-618E-4DD5-87FE-A45E9E257002}">
      <dsp:nvSpPr>
        <dsp:cNvPr id="0" name=""/>
        <dsp:cNvSpPr/>
      </dsp:nvSpPr>
      <dsp:spPr>
        <a:xfrm>
          <a:off x="7758464" y="1178"/>
          <a:ext cx="2174490" cy="1304694"/>
        </a:xfrm>
        <a:prstGeom prst="rect">
          <a:avLst/>
        </a:prstGeom>
        <a:solidFill>
          <a:schemeClr val="accent5">
            <a:hueOff val="-1843239"/>
            <a:satOff val="-4751"/>
            <a:lumOff val="-32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Approved VAWA recipient (“battered immigrant”) – “Deferred Action”</a:t>
          </a:r>
        </a:p>
      </dsp:txBody>
      <dsp:txXfrm>
        <a:off x="7758464" y="1178"/>
        <a:ext cx="2174490" cy="1304694"/>
      </dsp:txXfrm>
    </dsp:sp>
    <dsp:sp modelId="{EE32FD3E-4355-4F2D-9FC1-066D2C679976}">
      <dsp:nvSpPr>
        <dsp:cNvPr id="0" name=""/>
        <dsp:cNvSpPr/>
      </dsp:nvSpPr>
      <dsp:spPr>
        <a:xfrm>
          <a:off x="582645" y="1523321"/>
          <a:ext cx="2174490" cy="1304694"/>
        </a:xfrm>
        <a:prstGeom prst="rect">
          <a:avLst/>
        </a:prstGeom>
        <a:solidFill>
          <a:schemeClr val="accent5">
            <a:hueOff val="-2457652"/>
            <a:satOff val="-6334"/>
            <a:lumOff val="-42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Temporary Protected Status (TPS)</a:t>
          </a:r>
        </a:p>
      </dsp:txBody>
      <dsp:txXfrm>
        <a:off x="582645" y="1523321"/>
        <a:ext cx="2174490" cy="1304694"/>
      </dsp:txXfrm>
    </dsp:sp>
    <dsp:sp modelId="{E7D91AAE-7595-42EC-AA99-D1EE10255E57}">
      <dsp:nvSpPr>
        <dsp:cNvPr id="0" name=""/>
        <dsp:cNvSpPr/>
      </dsp:nvSpPr>
      <dsp:spPr>
        <a:xfrm>
          <a:off x="2974584" y="1523321"/>
          <a:ext cx="2174490" cy="1304694"/>
        </a:xfrm>
        <a:prstGeom prst="rect">
          <a:avLst/>
        </a:prstGeom>
        <a:solidFill>
          <a:schemeClr val="accent5">
            <a:hueOff val="-3072065"/>
            <a:satOff val="-7918"/>
            <a:lumOff val="-53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Asylee</a:t>
          </a:r>
        </a:p>
      </dsp:txBody>
      <dsp:txXfrm>
        <a:off x="2974584" y="1523321"/>
        <a:ext cx="2174490" cy="1304694"/>
      </dsp:txXfrm>
    </dsp:sp>
    <dsp:sp modelId="{F589FB07-110D-41F0-A1F0-85568728C3DE}">
      <dsp:nvSpPr>
        <dsp:cNvPr id="0" name=""/>
        <dsp:cNvSpPr/>
      </dsp:nvSpPr>
      <dsp:spPr>
        <a:xfrm>
          <a:off x="5366524" y="1523321"/>
          <a:ext cx="2174490" cy="1304694"/>
        </a:xfrm>
        <a:prstGeom prst="rect">
          <a:avLst/>
        </a:prstGeom>
        <a:solidFill>
          <a:schemeClr val="accent5">
            <a:hueOff val="-3686478"/>
            <a:satOff val="-9501"/>
            <a:lumOff val="-64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Refugee</a:t>
          </a:r>
        </a:p>
      </dsp:txBody>
      <dsp:txXfrm>
        <a:off x="5366524" y="1523321"/>
        <a:ext cx="2174490" cy="1304694"/>
      </dsp:txXfrm>
    </dsp:sp>
    <dsp:sp modelId="{3E413ADE-B30D-4D26-BADE-86DB106A80AD}">
      <dsp:nvSpPr>
        <dsp:cNvPr id="0" name=""/>
        <dsp:cNvSpPr/>
      </dsp:nvSpPr>
      <dsp:spPr>
        <a:xfrm>
          <a:off x="7758464" y="1523321"/>
          <a:ext cx="2174490" cy="1304694"/>
        </a:xfrm>
        <a:prstGeom prst="rect">
          <a:avLst/>
        </a:prstGeom>
        <a:solidFill>
          <a:schemeClr val="accent5">
            <a:hueOff val="-4300891"/>
            <a:satOff val="-11085"/>
            <a:lumOff val="-748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V-Visa holder</a:t>
          </a:r>
        </a:p>
      </dsp:txBody>
      <dsp:txXfrm>
        <a:off x="7758464" y="1523321"/>
        <a:ext cx="2174490" cy="1304694"/>
      </dsp:txXfrm>
    </dsp:sp>
    <dsp:sp modelId="{379F30D0-9A3D-4DF0-9D55-DE05595F5178}">
      <dsp:nvSpPr>
        <dsp:cNvPr id="0" name=""/>
        <dsp:cNvSpPr/>
      </dsp:nvSpPr>
      <dsp:spPr>
        <a:xfrm>
          <a:off x="582645" y="3045465"/>
          <a:ext cx="2174490" cy="1304694"/>
        </a:xfrm>
        <a:prstGeom prst="rect">
          <a:avLst/>
        </a:prstGeom>
        <a:solidFill>
          <a:schemeClr val="accent5">
            <a:hueOff val="-4915304"/>
            <a:satOff val="-12668"/>
            <a:lumOff val="-85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H-2A and H-2B visa (temporary farm and seasonal workers)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(“non-immigrants”)</a:t>
          </a:r>
        </a:p>
      </dsp:txBody>
      <dsp:txXfrm>
        <a:off x="582645" y="3045465"/>
        <a:ext cx="2174490" cy="1304694"/>
      </dsp:txXfrm>
    </dsp:sp>
    <dsp:sp modelId="{9028414D-06B0-4CA7-8F36-BD834997F662}">
      <dsp:nvSpPr>
        <dsp:cNvPr id="0" name=""/>
        <dsp:cNvSpPr/>
      </dsp:nvSpPr>
      <dsp:spPr>
        <a:xfrm>
          <a:off x="2974584" y="3045465"/>
          <a:ext cx="2174490" cy="1304694"/>
        </a:xfrm>
        <a:prstGeom prst="rect">
          <a:avLst/>
        </a:prstGeom>
        <a:solidFill>
          <a:schemeClr val="accent5">
            <a:hueOff val="-5529717"/>
            <a:satOff val="-14252"/>
            <a:lumOff val="-96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Other “Non-Immigrant” visas such as student and visitor visas (B-1, F-1, J-1)</a:t>
          </a:r>
        </a:p>
      </dsp:txBody>
      <dsp:txXfrm>
        <a:off x="2974584" y="3045465"/>
        <a:ext cx="2174490" cy="1304694"/>
      </dsp:txXfrm>
    </dsp:sp>
    <dsp:sp modelId="{816356B5-6DD6-4C56-9F48-A0C16C500DDE}">
      <dsp:nvSpPr>
        <dsp:cNvPr id="0" name=""/>
        <dsp:cNvSpPr/>
      </dsp:nvSpPr>
      <dsp:spPr>
        <a:xfrm>
          <a:off x="5366524" y="3045465"/>
          <a:ext cx="2174490" cy="1304694"/>
        </a:xfrm>
        <a:prstGeom prst="rect">
          <a:avLst/>
        </a:prstGeom>
        <a:solidFill>
          <a:schemeClr val="accent5">
            <a:hueOff val="-6144130"/>
            <a:satOff val="-15835"/>
            <a:lumOff val="-106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Deferred Action for Childhood Arrivals (DACA)</a:t>
          </a:r>
        </a:p>
      </dsp:txBody>
      <dsp:txXfrm>
        <a:off x="5366524" y="3045465"/>
        <a:ext cx="2174490" cy="1304694"/>
      </dsp:txXfrm>
    </dsp:sp>
    <dsp:sp modelId="{AF8E7499-7438-464C-A2CF-F41D204279C3}">
      <dsp:nvSpPr>
        <dsp:cNvPr id="0" name=""/>
        <dsp:cNvSpPr/>
      </dsp:nvSpPr>
      <dsp:spPr>
        <a:xfrm>
          <a:off x="7758464" y="3045465"/>
          <a:ext cx="2174490" cy="1304694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And more…</a:t>
          </a:r>
        </a:p>
      </dsp:txBody>
      <dsp:txXfrm>
        <a:off x="7758464" y="3045465"/>
        <a:ext cx="2174490" cy="13046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6F058E-AD8A-46E1-94D1-80D875F6D1B8}">
      <dsp:nvSpPr>
        <dsp:cNvPr id="0" name=""/>
        <dsp:cNvSpPr/>
      </dsp:nvSpPr>
      <dsp:spPr>
        <a:xfrm>
          <a:off x="0" y="74796"/>
          <a:ext cx="6702953" cy="59962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“</a:t>
          </a:r>
          <a:r>
            <a:rPr lang="en-US" sz="2500" b="1" u="sng" kern="1200" dirty="0">
              <a:latin typeface="Corbel" panose="020B0503020204020204"/>
            </a:rPr>
            <a:t>Qualified</a:t>
          </a:r>
          <a:r>
            <a:rPr lang="en-US" sz="2500" b="1" kern="1200" dirty="0"/>
            <a:t>” immigrants</a:t>
          </a:r>
          <a:r>
            <a:rPr lang="en-US" sz="2500" b="1" kern="1200" dirty="0">
              <a:latin typeface="Corbel" panose="020B0503020204020204"/>
            </a:rPr>
            <a:t> are eligible</a:t>
          </a:r>
          <a:r>
            <a:rPr lang="en-US" sz="2500" b="1" kern="1200" dirty="0"/>
            <a:t>, defined as</a:t>
          </a:r>
          <a:endParaRPr lang="en-US" sz="2500" kern="1200" dirty="0"/>
        </a:p>
      </dsp:txBody>
      <dsp:txXfrm>
        <a:off x="29271" y="104067"/>
        <a:ext cx="6644411" cy="541083"/>
      </dsp:txXfrm>
    </dsp:sp>
    <dsp:sp modelId="{A7FAA3B7-FDC1-4230-981D-ACD2DAB54B0F}">
      <dsp:nvSpPr>
        <dsp:cNvPr id="0" name=""/>
        <dsp:cNvSpPr/>
      </dsp:nvSpPr>
      <dsp:spPr>
        <a:xfrm>
          <a:off x="0" y="674421"/>
          <a:ext cx="6702953" cy="3208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819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Legal Permanent Residents (LPR)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Refugees, Asylees, &amp; Persons Granted Withholding of Deportation/Removal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Cuban and Haitian Entrants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Paroled into U.S. for at least 1 Year (very small category)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Battered spouses and children (“VAWA”) with deferred action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Victims of trafficking – those granted “T” visas or who have pending applications and have had a prima facie case approved</a:t>
          </a:r>
        </a:p>
      </dsp:txBody>
      <dsp:txXfrm>
        <a:off x="0" y="674421"/>
        <a:ext cx="6702953" cy="3208500"/>
      </dsp:txXfrm>
    </dsp:sp>
    <dsp:sp modelId="{CDA967A4-C88C-4B13-8419-7361B2A0AB02}">
      <dsp:nvSpPr>
        <dsp:cNvPr id="0" name=""/>
        <dsp:cNvSpPr/>
      </dsp:nvSpPr>
      <dsp:spPr>
        <a:xfrm>
          <a:off x="0" y="3882921"/>
          <a:ext cx="6702953" cy="59962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500" b="1" kern="1200" dirty="0"/>
            <a:t>Not Qualified:</a:t>
          </a:r>
          <a:r>
            <a:rPr lang="en-US" sz="2500" b="1" kern="1200" dirty="0">
              <a:latin typeface="Corbel" panose="020B0503020204020204"/>
            </a:rPr>
            <a:t> </a:t>
          </a:r>
          <a:r>
            <a:rPr lang="en-US" sz="2500" b="1" kern="1200" dirty="0"/>
            <a:t> everyone else</a:t>
          </a:r>
          <a:endParaRPr lang="en-US" sz="2500" kern="1200" dirty="0"/>
        </a:p>
      </dsp:txBody>
      <dsp:txXfrm>
        <a:off x="29271" y="3912192"/>
        <a:ext cx="6644411" cy="541083"/>
      </dsp:txXfrm>
    </dsp:sp>
    <dsp:sp modelId="{B0B95319-43EC-41C5-9FF2-BD7507670DF3}">
      <dsp:nvSpPr>
        <dsp:cNvPr id="0" name=""/>
        <dsp:cNvSpPr/>
      </dsp:nvSpPr>
      <dsp:spPr>
        <a:xfrm>
          <a:off x="0" y="4482546"/>
          <a:ext cx="6702953" cy="90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819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Even if they have work authorization and are lawfully present in the United States, they are NOT eligible for “federal means tested public benefits.”</a:t>
          </a:r>
        </a:p>
      </dsp:txBody>
      <dsp:txXfrm>
        <a:off x="0" y="4482546"/>
        <a:ext cx="6702953" cy="9056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CD6A7B-51AF-467A-AE4E-A338D825C692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u="sng" kern="1200" dirty="0">
              <a:latin typeface="Corbel" panose="020B0503020204020204"/>
            </a:rPr>
            <a:t>Emergency</a:t>
          </a:r>
          <a:r>
            <a:rPr lang="en-US" sz="2200" b="1" u="sng" kern="1200" dirty="0"/>
            <a:t> Medicaid </a:t>
          </a:r>
          <a:r>
            <a:rPr lang="en-US" sz="2200" kern="1200" dirty="0"/>
            <a:t>and other emergency medical services</a:t>
          </a:r>
        </a:p>
      </dsp:txBody>
      <dsp:txXfrm>
        <a:off x="0" y="39687"/>
        <a:ext cx="3286125" cy="1971675"/>
      </dsp:txXfrm>
    </dsp:sp>
    <dsp:sp modelId="{1662C4C9-388F-45CF-9F78-80BFD7B0A0BE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u="sng" kern="1200" dirty="0"/>
            <a:t>Immunizations</a:t>
          </a:r>
          <a:endParaRPr lang="en-US" sz="2200" kern="1200" dirty="0"/>
        </a:p>
      </dsp:txBody>
      <dsp:txXfrm>
        <a:off x="3614737" y="39687"/>
        <a:ext cx="3286125" cy="1971675"/>
      </dsp:txXfrm>
    </dsp:sp>
    <dsp:sp modelId="{8826D2D1-E23C-4105-88BE-44D3DB0F0F3F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Testing and treatment of communicable diseases (whether or not symptoms caused by such disease)</a:t>
          </a:r>
        </a:p>
      </dsp:txBody>
      <dsp:txXfrm>
        <a:off x="7229475" y="39687"/>
        <a:ext cx="3286125" cy="1971675"/>
      </dsp:txXfrm>
    </dsp:sp>
    <dsp:sp modelId="{AC8E8771-0E74-4167-A64D-3C7CF1DA44EA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u="sng" kern="1200" dirty="0"/>
            <a:t>Women, Infants and Children nutrition program (WIC)</a:t>
          </a:r>
          <a:r>
            <a:rPr lang="en-US" sz="2200" kern="1200" dirty="0"/>
            <a:t> (state option)</a:t>
          </a:r>
        </a:p>
      </dsp:txBody>
      <dsp:txXfrm>
        <a:off x="1807368" y="2339975"/>
        <a:ext cx="3286125" cy="1971675"/>
      </dsp:txXfrm>
    </dsp:sp>
    <dsp:sp modelId="{5619248F-B3B0-49EC-A710-C1A7AF2ADEEF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Programs delivered at the community level that: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Do not condition assistance on income or resources and</a:t>
          </a: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Are necessary to protect life or safety</a:t>
          </a:r>
          <a:r>
            <a:rPr lang="en-US" sz="1700" kern="1200" dirty="0">
              <a:latin typeface="Corbel" panose="020B0503020204020204"/>
            </a:rPr>
            <a:t>  </a:t>
          </a:r>
          <a:endParaRPr lang="en-US" sz="1700" kern="1200" dirty="0"/>
        </a:p>
      </dsp:txBody>
      <dsp:txXfrm>
        <a:off x="5422106" y="2339975"/>
        <a:ext cx="3286125" cy="19716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361248-CF77-4B72-9739-7127D21BB7A5}">
      <dsp:nvSpPr>
        <dsp:cNvPr id="0" name=""/>
        <dsp:cNvSpPr/>
      </dsp:nvSpPr>
      <dsp:spPr>
        <a:xfrm>
          <a:off x="0" y="27299"/>
          <a:ext cx="7204978" cy="994500"/>
        </a:xfrm>
        <a:prstGeom prst="round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Concerns: If my family participates in a health or nutrition program, can I:</a:t>
          </a:r>
        </a:p>
      </dsp:txBody>
      <dsp:txXfrm>
        <a:off x="48547" y="75846"/>
        <a:ext cx="7107884" cy="897406"/>
      </dsp:txXfrm>
    </dsp:sp>
    <dsp:sp modelId="{5C8FA4E1-60B8-4A3E-9780-4DA09409C781}">
      <dsp:nvSpPr>
        <dsp:cNvPr id="0" name=""/>
        <dsp:cNvSpPr/>
      </dsp:nvSpPr>
      <dsp:spPr>
        <a:xfrm>
          <a:off x="0" y="1021799"/>
          <a:ext cx="7204978" cy="1371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758" tIns="31750" rIns="177800" bIns="317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Be deported?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Get a green card in the future?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Become a citizen in the future?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Sponsor a relative in the future?</a:t>
          </a:r>
        </a:p>
      </dsp:txBody>
      <dsp:txXfrm>
        <a:off x="0" y="1021799"/>
        <a:ext cx="7204978" cy="1371375"/>
      </dsp:txXfrm>
    </dsp:sp>
    <dsp:sp modelId="{750C5CB1-8F3F-4C3A-A91D-E4A4E2F5CE23}">
      <dsp:nvSpPr>
        <dsp:cNvPr id="0" name=""/>
        <dsp:cNvSpPr/>
      </dsp:nvSpPr>
      <dsp:spPr>
        <a:xfrm>
          <a:off x="0" y="2393174"/>
          <a:ext cx="7204978" cy="99450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Calibri Light" panose="020F0302020204030204"/>
            </a:rPr>
            <a:t>Various studies show drop in use of benefit programs because of immigration or public charge fears</a:t>
          </a:r>
        </a:p>
      </dsp:txBody>
      <dsp:txXfrm>
        <a:off x="48547" y="2441721"/>
        <a:ext cx="7107884" cy="897406"/>
      </dsp:txXfrm>
    </dsp:sp>
    <dsp:sp modelId="{C534CD65-A95E-4227-B0AA-F9D2F4ED6A14}">
      <dsp:nvSpPr>
        <dsp:cNvPr id="0" name=""/>
        <dsp:cNvSpPr/>
      </dsp:nvSpPr>
      <dsp:spPr>
        <a:xfrm>
          <a:off x="0" y="3387674"/>
          <a:ext cx="7204978" cy="217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758" tIns="31750" rIns="177800" bIns="3175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>
              <a:latin typeface="Calibri Light" panose="020F0302020204030204"/>
            </a:rPr>
            <a:t>UNC-Asheville (2020-21):  35% of respondents stopped using nutrition, child care or housing assistance due to public charge concerns in previous 12 months</a:t>
          </a: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>
              <a:latin typeface="Calibri Light" panose="020F0302020204030204"/>
              <a:hlinkClick xmlns:r="http://schemas.openxmlformats.org/officeDocument/2006/relationships" r:id="rId1"/>
            </a:rPr>
            <a:t>Food Research and Action Network</a:t>
          </a:r>
          <a:r>
            <a:rPr lang="en-US" sz="2000" kern="1200" dirty="0">
              <a:latin typeface="Calibri Light" panose="020F0302020204030204"/>
            </a:rPr>
            <a:t> (2021):  22.5% decrease in food stamp usage since the public charge rule changed in 2019 in families with at least one immigrant in home</a:t>
          </a: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>
              <a:latin typeface="Calibri Light" panose="020F0302020204030204"/>
            </a:rPr>
            <a:t>Other studies by </a:t>
          </a:r>
          <a:r>
            <a:rPr lang="en-US" sz="2000" kern="1200" dirty="0">
              <a:latin typeface="Calibri Light" panose="020F0302020204030204"/>
              <a:hlinkClick xmlns:r="http://schemas.openxmlformats.org/officeDocument/2006/relationships" r:id="rId2"/>
            </a:rPr>
            <a:t>Urban Institute</a:t>
          </a:r>
          <a:r>
            <a:rPr lang="en-US" sz="2000" kern="1200" dirty="0">
              <a:latin typeface="Calibri Light" panose="020F0302020204030204"/>
            </a:rPr>
            <a:t>, </a:t>
          </a:r>
          <a:r>
            <a:rPr lang="en-US" sz="2000" kern="1200" dirty="0">
              <a:latin typeface="Calibri Light" panose="020F0302020204030204"/>
              <a:hlinkClick xmlns:r="http://schemas.openxmlformats.org/officeDocument/2006/relationships" r:id="rId3"/>
            </a:rPr>
            <a:t>Kaiser Family Foundation</a:t>
          </a:r>
        </a:p>
      </dsp:txBody>
      <dsp:txXfrm>
        <a:off x="0" y="3387674"/>
        <a:ext cx="7204978" cy="21735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0A98DF-BA34-4AD4-A74E-1B70518A68ED}">
      <dsp:nvSpPr>
        <dsp:cNvPr id="0" name=""/>
        <dsp:cNvSpPr/>
      </dsp:nvSpPr>
      <dsp:spPr>
        <a:xfrm>
          <a:off x="0" y="2175669"/>
          <a:ext cx="11407487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B26ED3-D153-4980-9F38-3D5E28D8D9CF}">
      <dsp:nvSpPr>
        <dsp:cNvPr id="0" name=""/>
        <dsp:cNvSpPr/>
      </dsp:nvSpPr>
      <dsp:spPr>
        <a:xfrm>
          <a:off x="275105" y="1348914"/>
          <a:ext cx="4014455" cy="52216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520" tIns="96520" rIns="96520" bIns="9652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kern="1200" dirty="0">
              <a:latin typeface="Calibri Light" panose="020F0302020204030204"/>
            </a:rPr>
            <a:t>Fall</a:t>
          </a:r>
          <a:r>
            <a:rPr lang="en-US" sz="1900" kern="1200" dirty="0"/>
            <a:t> 2019</a:t>
          </a:r>
          <a:r>
            <a:rPr lang="en-US" sz="1900" kern="1200" dirty="0">
              <a:latin typeface="Calibri Light" panose="020F0302020204030204"/>
            </a:rPr>
            <a:t> – Feb. 2020</a:t>
          </a:r>
          <a:endParaRPr lang="en-US" sz="1900" kern="1200" dirty="0"/>
        </a:p>
      </dsp:txBody>
      <dsp:txXfrm>
        <a:off x="275105" y="1348914"/>
        <a:ext cx="4014455" cy="522160"/>
      </dsp:txXfrm>
    </dsp:sp>
    <dsp:sp modelId="{78C4D3DD-6211-4501-A591-0DECA1AD18DA}">
      <dsp:nvSpPr>
        <dsp:cNvPr id="0" name=""/>
        <dsp:cNvSpPr/>
      </dsp:nvSpPr>
      <dsp:spPr>
        <a:xfrm>
          <a:off x="275105" y="362520"/>
          <a:ext cx="4014455" cy="98639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 new rule regarding public charge was published in fall 2019, and after court challenges, went into effect in February 2020</a:t>
          </a:r>
        </a:p>
      </dsp:txBody>
      <dsp:txXfrm>
        <a:off x="275105" y="362520"/>
        <a:ext cx="4014455" cy="986393"/>
      </dsp:txXfrm>
    </dsp:sp>
    <dsp:sp modelId="{90F02901-9A08-4BFA-9F8E-65A91B26931E}">
      <dsp:nvSpPr>
        <dsp:cNvPr id="0" name=""/>
        <dsp:cNvSpPr/>
      </dsp:nvSpPr>
      <dsp:spPr>
        <a:xfrm>
          <a:off x="2282332" y="1871075"/>
          <a:ext cx="0" cy="304593"/>
        </a:xfrm>
        <a:prstGeom prst="line">
          <a:avLst/>
        </a:pr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1E578-AD56-461F-ACD6-29318C19A12D}">
      <dsp:nvSpPr>
        <dsp:cNvPr id="0" name=""/>
        <dsp:cNvSpPr/>
      </dsp:nvSpPr>
      <dsp:spPr>
        <a:xfrm>
          <a:off x="2556045" y="2480262"/>
          <a:ext cx="4014455" cy="52216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520" tIns="96520" rIns="96520" bIns="9652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kern="1200" dirty="0"/>
            <a:t>2019–2021</a:t>
          </a:r>
        </a:p>
      </dsp:txBody>
      <dsp:txXfrm>
        <a:off x="2556045" y="2480262"/>
        <a:ext cx="4014455" cy="522160"/>
      </dsp:txXfrm>
    </dsp:sp>
    <dsp:sp modelId="{C4C0ABC8-DBCF-401D-BC10-CF17371DBDD9}">
      <dsp:nvSpPr>
        <dsp:cNvPr id="0" name=""/>
        <dsp:cNvSpPr/>
      </dsp:nvSpPr>
      <dsp:spPr>
        <a:xfrm>
          <a:off x="2556045" y="3002423"/>
          <a:ext cx="4014455" cy="121655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There were multiple court challenges between 2019 – 2021, resulting in several injunctions being placed, lifted, placed again, and lifted again.</a:t>
          </a:r>
        </a:p>
      </dsp:txBody>
      <dsp:txXfrm>
        <a:off x="2556045" y="3002423"/>
        <a:ext cx="4014455" cy="1216552"/>
      </dsp:txXfrm>
    </dsp:sp>
    <dsp:sp modelId="{EE3000F9-1F5C-4C84-BCDD-5CC7778D887E}">
      <dsp:nvSpPr>
        <dsp:cNvPr id="0" name=""/>
        <dsp:cNvSpPr/>
      </dsp:nvSpPr>
      <dsp:spPr>
        <a:xfrm>
          <a:off x="4563273" y="2175668"/>
          <a:ext cx="0" cy="304593"/>
        </a:xfrm>
        <a:prstGeom prst="line">
          <a:avLst/>
        </a:pr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66EAD6-3F5A-4E08-91FD-E4CDA1A22BDD}">
      <dsp:nvSpPr>
        <dsp:cNvPr id="0" name=""/>
        <dsp:cNvSpPr/>
      </dsp:nvSpPr>
      <dsp:spPr>
        <a:xfrm rot="2700000">
          <a:off x="2248487" y="2141823"/>
          <a:ext cx="67690" cy="6769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4EF3BB-07C9-4D15-B531-2EE26E41410A}">
      <dsp:nvSpPr>
        <dsp:cNvPr id="0" name=""/>
        <dsp:cNvSpPr/>
      </dsp:nvSpPr>
      <dsp:spPr>
        <a:xfrm rot="2700000">
          <a:off x="4529427" y="2141823"/>
          <a:ext cx="67690" cy="6769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3A338-980F-4ABF-860B-43635338DACF}">
      <dsp:nvSpPr>
        <dsp:cNvPr id="0" name=""/>
        <dsp:cNvSpPr/>
      </dsp:nvSpPr>
      <dsp:spPr>
        <a:xfrm>
          <a:off x="4836986" y="1348914"/>
          <a:ext cx="4014455" cy="52216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520" tIns="96520" rIns="96520" bIns="9652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kern="1200" dirty="0"/>
            <a:t>Mar. 2021</a:t>
          </a:r>
        </a:p>
      </dsp:txBody>
      <dsp:txXfrm>
        <a:off x="4836986" y="1348914"/>
        <a:ext cx="4014455" cy="522160"/>
      </dsp:txXfrm>
    </dsp:sp>
    <dsp:sp modelId="{CF3F0077-95E2-44F0-99D1-402AFAF65056}">
      <dsp:nvSpPr>
        <dsp:cNvPr id="0" name=""/>
        <dsp:cNvSpPr/>
      </dsp:nvSpPr>
      <dsp:spPr>
        <a:xfrm>
          <a:off x="4836986" y="132362"/>
          <a:ext cx="4014455" cy="1216552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The cases were set to be heard by SCOTUS, but Biden administration dropped the executive branch's opposition to the injunctions in March 2021.</a:t>
          </a:r>
        </a:p>
      </dsp:txBody>
      <dsp:txXfrm>
        <a:off x="4836986" y="132362"/>
        <a:ext cx="4014455" cy="1216552"/>
      </dsp:txXfrm>
    </dsp:sp>
    <dsp:sp modelId="{BFFFF6BA-6C90-47F9-9F84-88A1167A6E4A}">
      <dsp:nvSpPr>
        <dsp:cNvPr id="0" name=""/>
        <dsp:cNvSpPr/>
      </dsp:nvSpPr>
      <dsp:spPr>
        <a:xfrm>
          <a:off x="6844213" y="1871075"/>
          <a:ext cx="0" cy="304593"/>
        </a:xfrm>
        <a:prstGeom prst="line">
          <a:avLst/>
        </a:pr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D7575A-AA30-4E46-B555-D7E064A1DA8B}">
      <dsp:nvSpPr>
        <dsp:cNvPr id="0" name=""/>
        <dsp:cNvSpPr/>
      </dsp:nvSpPr>
      <dsp:spPr>
        <a:xfrm>
          <a:off x="7117926" y="2480262"/>
          <a:ext cx="4014455" cy="5221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520" tIns="96520" rIns="96520" bIns="9652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kern="1200" dirty="0">
              <a:latin typeface="Calibri Light" panose="020F0302020204030204"/>
            </a:rPr>
            <a:t>March 2021</a:t>
          </a:r>
          <a:endParaRPr lang="en-US" sz="1900" kern="1200" dirty="0"/>
        </a:p>
      </dsp:txBody>
      <dsp:txXfrm>
        <a:off x="7117926" y="2480262"/>
        <a:ext cx="4014455" cy="522160"/>
      </dsp:txXfrm>
    </dsp:sp>
    <dsp:sp modelId="{F26F0780-6BBC-4AB3-BBEA-F6736B8D9E64}">
      <dsp:nvSpPr>
        <dsp:cNvPr id="0" name=""/>
        <dsp:cNvSpPr/>
      </dsp:nvSpPr>
      <dsp:spPr>
        <a:xfrm>
          <a:off x="7117926" y="3002423"/>
          <a:ext cx="4014455" cy="1216552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libri Light" panose="020F0302020204030204"/>
            </a:rPr>
            <a:t>Biden administration vacated Trump public charge rule and put back in place the "1999 Field Guidance," which is the same rule in place from 1999-2019</a:t>
          </a:r>
          <a:endParaRPr lang="en-US" sz="1600" kern="1200" dirty="0"/>
        </a:p>
      </dsp:txBody>
      <dsp:txXfrm>
        <a:off x="7117926" y="3002423"/>
        <a:ext cx="4014455" cy="1216552"/>
      </dsp:txXfrm>
    </dsp:sp>
    <dsp:sp modelId="{64D076E5-0C59-43D8-8101-FA53AAC6FC9C}">
      <dsp:nvSpPr>
        <dsp:cNvPr id="0" name=""/>
        <dsp:cNvSpPr/>
      </dsp:nvSpPr>
      <dsp:spPr>
        <a:xfrm>
          <a:off x="9125154" y="2175668"/>
          <a:ext cx="0" cy="304593"/>
        </a:xfrm>
        <a:prstGeom prst="line">
          <a:avLst/>
        </a:pr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D82F71-635C-4DB6-BA54-B9C022EFA4DE}">
      <dsp:nvSpPr>
        <dsp:cNvPr id="0" name=""/>
        <dsp:cNvSpPr/>
      </dsp:nvSpPr>
      <dsp:spPr>
        <a:xfrm rot="2700000">
          <a:off x="6810368" y="2141823"/>
          <a:ext cx="67690" cy="676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CF5FAF-7054-4532-B6D7-9CE519836181}">
      <dsp:nvSpPr>
        <dsp:cNvPr id="0" name=""/>
        <dsp:cNvSpPr/>
      </dsp:nvSpPr>
      <dsp:spPr>
        <a:xfrm rot="2700000">
          <a:off x="9091308" y="2141823"/>
          <a:ext cx="67690" cy="6769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F7A32E-4628-4296-802F-4375342C0E66}">
      <dsp:nvSpPr>
        <dsp:cNvPr id="0" name=""/>
        <dsp:cNvSpPr/>
      </dsp:nvSpPr>
      <dsp:spPr>
        <a:xfrm>
          <a:off x="0" y="340883"/>
          <a:ext cx="6451943" cy="1855620"/>
        </a:xfrm>
        <a:prstGeom prst="round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The receipt of public benefits by U.S. citizen children or </a:t>
          </a:r>
          <a:r>
            <a:rPr lang="en-US" sz="2600" kern="1200" dirty="0">
              <a:latin typeface="Corbel"/>
            </a:rPr>
            <a:t>any other family members in the household</a:t>
          </a:r>
          <a:r>
            <a:rPr lang="en-US" sz="2600" kern="1200" dirty="0"/>
            <a:t> will </a:t>
          </a:r>
          <a:r>
            <a:rPr lang="en-US" sz="2600" b="1" i="1" u="sng" kern="1200" dirty="0"/>
            <a:t>NOT</a:t>
          </a:r>
          <a:r>
            <a:rPr lang="en-US" sz="2600" kern="1200" dirty="0"/>
            <a:t> be </a:t>
          </a:r>
          <a:r>
            <a:rPr lang="en-US" sz="2600" kern="1200" dirty="0">
              <a:latin typeface="Calibri Light" panose="020F0302020204030204"/>
            </a:rPr>
            <a:t>attributed</a:t>
          </a:r>
          <a:r>
            <a:rPr lang="en-US" sz="2600" kern="1200" dirty="0">
              <a:latin typeface="Calibri Light"/>
              <a:cs typeface="Calibri Light"/>
            </a:rPr>
            <a:t> to their parents or other family members</a:t>
          </a:r>
          <a:endParaRPr lang="en-US" sz="2600" kern="1200" dirty="0">
            <a:latin typeface="Corbel"/>
          </a:endParaRPr>
        </a:p>
      </dsp:txBody>
      <dsp:txXfrm>
        <a:off x="90584" y="431467"/>
        <a:ext cx="6270775" cy="1674452"/>
      </dsp:txXfrm>
    </dsp:sp>
    <dsp:sp modelId="{7BD5D6B5-7782-4B29-853C-6886769EDD6E}">
      <dsp:nvSpPr>
        <dsp:cNvPr id="0" name=""/>
        <dsp:cNvSpPr/>
      </dsp:nvSpPr>
      <dsp:spPr>
        <a:xfrm>
          <a:off x="0" y="2271383"/>
          <a:ext cx="6451943" cy="185562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orbel"/>
            </a:rPr>
            <a:t>Exception:  if family is reliant on a child's CASH benefits (not non-cash benefits) as a SOLE means of financial support, that can be considered under the 1999 rule</a:t>
          </a:r>
        </a:p>
      </dsp:txBody>
      <dsp:txXfrm>
        <a:off x="90584" y="2361967"/>
        <a:ext cx="6270775" cy="167445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6C510-97D6-4ACA-B1EE-48DD44FE3D0A}">
      <dsp:nvSpPr>
        <dsp:cNvPr id="0" name=""/>
        <dsp:cNvSpPr/>
      </dsp:nvSpPr>
      <dsp:spPr>
        <a:xfrm>
          <a:off x="1748064" y="2975"/>
          <a:ext cx="3342605" cy="200556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Many </a:t>
          </a:r>
          <a:r>
            <a:rPr lang="en-US" sz="1800" kern="1200" dirty="0">
              <a:latin typeface="Corbel" panose="020B0503020204020204"/>
            </a:rPr>
            <a:t>immigrants are</a:t>
          </a:r>
          <a:r>
            <a:rPr lang="en-US" sz="1800" kern="1200" dirty="0"/>
            <a:t> </a:t>
          </a:r>
          <a:r>
            <a:rPr lang="en-US" sz="1800" b="1" kern="1200" dirty="0"/>
            <a:t>not subject to public charge:</a:t>
          </a:r>
          <a:r>
            <a:rPr lang="en-US" sz="1800" b="1" kern="1200" dirty="0">
              <a:latin typeface="Corbel" panose="020B0503020204020204"/>
            </a:rPr>
            <a:t> </a:t>
          </a:r>
          <a:r>
            <a:rPr lang="en-US" sz="1800" b="1" kern="1200" dirty="0"/>
            <a:t> </a:t>
          </a:r>
          <a:r>
            <a:rPr lang="en-US" sz="1800" b="1" u="sng" kern="1200" dirty="0"/>
            <a:t>refugees, asylees, victims of trafficking, victims of DV and more are still not subject to public charge rules.</a:t>
          </a:r>
          <a:endParaRPr lang="en-US" sz="1800" kern="1200" dirty="0"/>
        </a:p>
      </dsp:txBody>
      <dsp:txXfrm>
        <a:off x="1748064" y="2975"/>
        <a:ext cx="3342605" cy="2005563"/>
      </dsp:txXfrm>
    </dsp:sp>
    <dsp:sp modelId="{EB09436C-4468-43D6-86A7-0ABA764E8B16}">
      <dsp:nvSpPr>
        <dsp:cNvPr id="0" name=""/>
        <dsp:cNvSpPr/>
      </dsp:nvSpPr>
      <dsp:spPr>
        <a:xfrm>
          <a:off x="5424930" y="2975"/>
          <a:ext cx="3342605" cy="200556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libri Light" panose="020F0302020204030204"/>
            </a:rPr>
            <a:t>The vast majority of benefits</a:t>
          </a:r>
          <a:r>
            <a:rPr lang="en-US" sz="1800" kern="1200" dirty="0"/>
            <a:t> used by </a:t>
          </a:r>
          <a:r>
            <a:rPr lang="en-US" sz="1800" b="1" kern="1200" dirty="0"/>
            <a:t>U.S. citizen children </a:t>
          </a:r>
          <a:r>
            <a:rPr lang="en-US" sz="1800" b="1" kern="1200" dirty="0">
              <a:latin typeface="Corbel" panose="020B0503020204020204"/>
            </a:rPr>
            <a:t>and other family members will </a:t>
          </a:r>
          <a:r>
            <a:rPr lang="en-US" sz="1800" b="1" u="sng" kern="1200" dirty="0">
              <a:latin typeface="Corbel" panose="020B0503020204020204"/>
            </a:rPr>
            <a:t>not</a:t>
          </a:r>
          <a:r>
            <a:rPr lang="en-US" sz="1800" b="1" kern="1200" dirty="0">
              <a:latin typeface="Corbel" panose="020B0503020204020204"/>
            </a:rPr>
            <a:t> be counted against the immigrant in her green card application.</a:t>
          </a:r>
          <a:endParaRPr lang="en-US" sz="1800" kern="1200" dirty="0"/>
        </a:p>
      </dsp:txBody>
      <dsp:txXfrm>
        <a:off x="5424930" y="2975"/>
        <a:ext cx="3342605" cy="2005563"/>
      </dsp:txXfrm>
    </dsp:sp>
    <dsp:sp modelId="{43711FDB-A8A2-4B88-93E5-586412FA9940}">
      <dsp:nvSpPr>
        <dsp:cNvPr id="0" name=""/>
        <dsp:cNvSpPr/>
      </dsp:nvSpPr>
      <dsp:spPr>
        <a:xfrm>
          <a:off x="1748064" y="2342799"/>
          <a:ext cx="3342605" cy="200556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alibri Light" panose="020F0302020204030204"/>
            </a:rPr>
            <a:t>Most </a:t>
          </a:r>
          <a:r>
            <a:rPr lang="en-US" sz="1800" b="1" kern="1200" dirty="0">
              <a:latin typeface="Corbel" panose="020B0503020204020204"/>
            </a:rPr>
            <a:t>important benefit</a:t>
          </a:r>
          <a:r>
            <a:rPr lang="en-US" sz="1800" b="1" kern="1200" dirty="0"/>
            <a:t> </a:t>
          </a:r>
          <a:r>
            <a:rPr lang="en-US" sz="1800" b="1" kern="1200" dirty="0">
              <a:latin typeface="Corbel" panose="020B0503020204020204"/>
            </a:rPr>
            <a:t>programs </a:t>
          </a:r>
          <a:r>
            <a:rPr lang="en-US" sz="1800" b="1" kern="1200" dirty="0"/>
            <a:t>are </a:t>
          </a:r>
          <a:r>
            <a:rPr lang="en-US" sz="1800" b="1" u="sng" kern="1200" dirty="0"/>
            <a:t>excluded</a:t>
          </a:r>
          <a:r>
            <a:rPr lang="en-US" sz="1800" b="1" u="sng" kern="1200" dirty="0">
              <a:latin typeface="Corbel" panose="020B0503020204020204"/>
            </a:rPr>
            <a:t> </a:t>
          </a:r>
          <a:r>
            <a:rPr lang="en-US" sz="1800" b="1" kern="1200" dirty="0"/>
            <a:t> from public charge consideration</a:t>
          </a:r>
          <a:r>
            <a:rPr lang="en-US" sz="1800" b="1" kern="1200" dirty="0">
              <a:latin typeface="Corbel" panose="020B0503020204020204"/>
            </a:rPr>
            <a:t>.</a:t>
          </a:r>
          <a:endParaRPr lang="en-US" sz="1800" kern="1200" dirty="0"/>
        </a:p>
      </dsp:txBody>
      <dsp:txXfrm>
        <a:off x="1748064" y="2342799"/>
        <a:ext cx="3342605" cy="2005563"/>
      </dsp:txXfrm>
    </dsp:sp>
    <dsp:sp modelId="{7EF71CAF-9B1D-4BAA-8541-4DAFE40CCE35}">
      <dsp:nvSpPr>
        <dsp:cNvPr id="0" name=""/>
        <dsp:cNvSpPr/>
      </dsp:nvSpPr>
      <dsp:spPr>
        <a:xfrm>
          <a:off x="5424930" y="2342799"/>
          <a:ext cx="3342605" cy="200556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Public charge test considers </a:t>
          </a:r>
          <a:r>
            <a:rPr lang="en-US" sz="1800" kern="1200" dirty="0">
              <a:latin typeface="Calibri Light" panose="020F0302020204030204"/>
            </a:rPr>
            <a:t>ALL of a family's circumstances.</a:t>
          </a:r>
          <a:r>
            <a:rPr lang="en-US" sz="1800" kern="1200" dirty="0">
              <a:latin typeface="Corbel" panose="020B0503020204020204"/>
            </a:rPr>
            <a:t> </a:t>
          </a:r>
          <a:endParaRPr lang="en-US" sz="1800" kern="1200" dirty="0">
            <a:latin typeface="Calibri Light" panose="020F0302020204030204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-- Families need to make </a:t>
          </a:r>
          <a:r>
            <a:rPr lang="en-US" sz="1400" i="1" kern="1200" dirty="0"/>
            <a:t>individual determinations </a:t>
          </a:r>
          <a:r>
            <a:rPr lang="en-US" sz="1400" kern="1200" dirty="0"/>
            <a:t>based on their situation.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-- Using health care and nutrition benefits can help you be stronger, healthier and more likely to achieve economic </a:t>
          </a:r>
          <a:r>
            <a:rPr lang="en-US" sz="1400" kern="1200" dirty="0">
              <a:latin typeface="Corbel" panose="020B0503020204020204"/>
            </a:rPr>
            <a:t>security</a:t>
          </a:r>
          <a:endParaRPr lang="en-US" sz="1400" kern="1200" dirty="0"/>
        </a:p>
      </dsp:txBody>
      <dsp:txXfrm>
        <a:off x="5424930" y="2342799"/>
        <a:ext cx="3342605" cy="200556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7DE269-6278-4A26-AF60-2BB98BC43E83}">
      <dsp:nvSpPr>
        <dsp:cNvPr id="0" name=""/>
        <dsp:cNvSpPr/>
      </dsp:nvSpPr>
      <dsp:spPr>
        <a:xfrm>
          <a:off x="0" y="626"/>
          <a:ext cx="6054725" cy="146603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427204-97EC-42BD-9CA6-35B3BBAD6B81}">
      <dsp:nvSpPr>
        <dsp:cNvPr id="0" name=""/>
        <dsp:cNvSpPr/>
      </dsp:nvSpPr>
      <dsp:spPr>
        <a:xfrm>
          <a:off x="443476" y="330485"/>
          <a:ext cx="806321" cy="80632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8F0FED-B6CB-42FA-9CC3-44A9164FD71C}">
      <dsp:nvSpPr>
        <dsp:cNvPr id="0" name=""/>
        <dsp:cNvSpPr/>
      </dsp:nvSpPr>
      <dsp:spPr>
        <a:xfrm>
          <a:off x="1693274" y="626"/>
          <a:ext cx="4361450" cy="1466038"/>
        </a:xfrm>
        <a:prstGeom prst="rect">
          <a:avLst/>
        </a:prstGeom>
        <a:solidFill>
          <a:schemeClr val="accent5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156" tIns="155156" rIns="155156" bIns="15515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Concern:  “If I go to the government office to get help for my child, will they deport me or my husband?”</a:t>
          </a:r>
        </a:p>
      </dsp:txBody>
      <dsp:txXfrm>
        <a:off x="1693274" y="626"/>
        <a:ext cx="4361450" cy="1466038"/>
      </dsp:txXfrm>
    </dsp:sp>
    <dsp:sp modelId="{DD1A34EB-4DF7-4A1B-9F5F-FAB226D04C1C}">
      <dsp:nvSpPr>
        <dsp:cNvPr id="0" name=""/>
        <dsp:cNvSpPr/>
      </dsp:nvSpPr>
      <dsp:spPr>
        <a:xfrm>
          <a:off x="0" y="1833174"/>
          <a:ext cx="6054725" cy="146603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DC07F6-5D23-4DC2-925A-6F12EB8B72EE}">
      <dsp:nvSpPr>
        <dsp:cNvPr id="0" name=""/>
        <dsp:cNvSpPr/>
      </dsp:nvSpPr>
      <dsp:spPr>
        <a:xfrm>
          <a:off x="443476" y="2163032"/>
          <a:ext cx="806321" cy="80632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50FC39-C339-475B-A481-A8C6933F92F1}">
      <dsp:nvSpPr>
        <dsp:cNvPr id="0" name=""/>
        <dsp:cNvSpPr/>
      </dsp:nvSpPr>
      <dsp:spPr>
        <a:xfrm>
          <a:off x="1693274" y="1833174"/>
          <a:ext cx="4361450" cy="1466038"/>
        </a:xfrm>
        <a:prstGeom prst="rect">
          <a:avLst/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156" tIns="155156" rIns="155156" bIns="15515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Concern:  “If my status or my family’s status is checked in federal systems to apply for benefits, will that get reported to immigration?”</a:t>
          </a:r>
        </a:p>
      </dsp:txBody>
      <dsp:txXfrm>
        <a:off x="1693274" y="1833174"/>
        <a:ext cx="4361450" cy="1466038"/>
      </dsp:txXfrm>
    </dsp:sp>
    <dsp:sp modelId="{B413BFD3-A493-47E1-8439-0660A80C7D64}">
      <dsp:nvSpPr>
        <dsp:cNvPr id="0" name=""/>
        <dsp:cNvSpPr/>
      </dsp:nvSpPr>
      <dsp:spPr>
        <a:xfrm>
          <a:off x="0" y="3665722"/>
          <a:ext cx="6054725" cy="1466038"/>
        </a:xfrm>
        <a:prstGeom prst="roundRect">
          <a:avLst>
            <a:gd name="adj" fmla="val 10000"/>
          </a:avLst>
        </a:prstGeom>
        <a:solidFill>
          <a:schemeClr val="accent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801C54-CD56-48BD-9FFF-453692F6E8C9}">
      <dsp:nvSpPr>
        <dsp:cNvPr id="0" name=""/>
        <dsp:cNvSpPr/>
      </dsp:nvSpPr>
      <dsp:spPr>
        <a:xfrm>
          <a:off x="443476" y="3995580"/>
          <a:ext cx="806321" cy="80632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44BEC1-9166-49DC-98C2-51CFE84DC0B4}">
      <dsp:nvSpPr>
        <dsp:cNvPr id="0" name=""/>
        <dsp:cNvSpPr/>
      </dsp:nvSpPr>
      <dsp:spPr>
        <a:xfrm>
          <a:off x="1693274" y="3665722"/>
          <a:ext cx="4361450" cy="1466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156" tIns="155156" rIns="155156" bIns="15515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Agency threats of ICE reporting - frighten immigrants, discourage participation </a:t>
          </a:r>
        </a:p>
      </dsp:txBody>
      <dsp:txXfrm>
        <a:off x="1693274" y="3665722"/>
        <a:ext cx="4361450" cy="14660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7/3/layout/HorizontalLabelsTimeline">
  <dgm:title val="Horizontal Labels Timeline"/>
  <dgm:desc val="Use to show a list of events in chronological order. The rectangular shape contains the description while the date is shown immediately below. It can display a large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/>
    </dgm:constrLst>
    <dgm:layoutNode name="divider" styleLbl="fgAcc1">
      <dgm:alg type="sp"/>
      <dgm:shape xmlns:r="http://schemas.openxmlformats.org/officeDocument/2006/relationships" type="line" r:blip="" zOrderOff="-1">
        <dgm:adjLst/>
      </dgm:shap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hoose name="constrBasedOnChildrenCount">
        <dgm:if name="constrForTwoChildren" axis="ch" ptType="node" func="cnt" op="lte" val="2">
          <dgm:constrLst>
            <dgm:constr type="primFontSz" for="des" forName="L1TextContainer" val="20"/>
            <dgm:constr type="primFontSz" for="des" forName="L2TextContainer" refType="primFontSz" refFor="des" refForName="L1TextContainer" op="equ" fact="0.85"/>
            <dgm:constr type="w" for="ch" forName="composite" refType="w"/>
            <dgm:constr type="h" for="ch" forName="composite" refType="h"/>
            <dgm:constr type="w" for="ch" forName="spaceBetweenRectangles" refType="w" refFor="ch" refForName="composite" fact="0"/>
            <dgm:constr type="w" for="ch" ptType="sibTrans" op="equ"/>
            <dgm:constr type="primFontSz" for="des" forName="L1TextContainer" op="equ"/>
            <dgm:constr type="primFontSz" for="des" forName="L2TextContainer" op="equ"/>
          </dgm:constrLst>
        </dgm:if>
        <dgm:else name="constrForRest">
          <dgm:constrLst>
            <dgm:constr type="primFontSz" for="des" forName="L1TextContainer" val="20"/>
            <dgm:constr type="primFontSz" for="des" forName="L2TextContainer" refType="primFontSz" refFor="des" refForName="L1TextContainer" op="equ" fact="0.85"/>
            <dgm:constr type="w" for="ch" forName="composite" refType="w"/>
            <dgm:constr type="h" for="ch" forName="composite" refType="h"/>
            <dgm:constr type="w" for="ch" forName="spaceBetweenRectangles" refType="w" refFor="ch" refForName="composite" fact="-0.5"/>
            <dgm:constr type="w" for="ch" ptType="sibTrans" op="equ"/>
            <dgm:constr type="primFontSz" for="des" forName="L1TextContainer" op="equ"/>
            <dgm:constr type="primFontSz" for="des" forName="L2TextContainer" op="equ"/>
          </dgm:constrLst>
        </dgm:else>
      </dgm:choose>
      <dgm:forEach name="nodesForEach" axis="ch" ptType="node">
        <dgm:layoutNode name="composite">
          <dgm:alg type="composite"/>
          <dgm:shape xmlns:r="http://schemas.openxmlformats.org/officeDocument/2006/relationships" r:blip="">
            <dgm:adjLst/>
          </dgm:shape>
          <dgm:choose name="CaseForPlacingNodesAboveAndBelowDivider">
            <dgm:if name="CaseForPlacingNodeAboveDivider" axis="self" ptType="node" func="posOdd" op="equ" val="1">
              <dgm:constrLst>
                <dgm:constr type="w" for="ch" forName="L1TextContainer" refType="w" fact="0.88"/>
                <dgm:constr type="l" for="ch" forName="L1TextContainer" refType="w" fact="0.06"/>
                <dgm:constr type="h" for="ch" forName="L1TextContainer" refType="h" fact="0.12"/>
                <dgm:constr type="t" for="ch" forName="L1TextContainer" refType="h" fact="0.31"/>
                <dgm:constr type="w" for="ch" forName="L2TextContainerWrapper" refType="w" fact="0.88"/>
                <dgm:constr type="l" for="ch" forName="L2TextContainerWrapper" refType="w" fact="0.06"/>
                <dgm:constr type="h" for="ch" forName="L2TextContainerWrapper" refType="h" fact="0.31"/>
                <dgm:constr type="b" for="ch" forName="L2TextContainerWrapper" refType="h" fact="0.31"/>
                <dgm:constr type="w" for="ch" forName="ConnectLine"/>
                <dgm:constr type="ctrX" for="ch" forName="ConnectLine" refType="w" fact="0.5"/>
                <dgm:constr type="h" for="ch" forName="ConnectLine" refType="h" fact="0.07"/>
                <dgm:constr type="t" for="ch" forName="ConnectLine" refType="h" fact="0.43"/>
                <dgm:constr type="w" for="ch" forName="ConnectorPoint" refType="h" fact="0.022"/>
                <dgm:constr type="h" for="ch" forName="ConnectorPoint" refType="h" fact="0.022"/>
                <dgm:constr type="ctrX" for="ch" forName="ConnectorPoint" refType="w" fact="0.5"/>
                <dgm:constr type="ctrY" for="ch" forName="ConnectorPoint" refType="h" fact="0.5"/>
                <dgm:constr type="w" for="ch" forName="EmptyPlaceHolder" refType="w"/>
                <dgm:constr type="h" for="ch" forName="EmptyPlaceHolder" refType="h" fact="0.5"/>
                <dgm:constr type="t" for="ch" forName="EmptyPlaceHolder" refType="h" fact="0.5"/>
              </dgm:constrLst>
            </dgm:if>
            <dgm:else name="CaseForPlacingNodeBelowDivider">
              <dgm:constrLst>
                <dgm:constr type="w" for="ch" forName="L1TextContainer" refType="w" fact="0.88"/>
                <dgm:constr type="l" for="ch" forName="L1TextContainer" refType="w" fact="0.06"/>
                <dgm:constr type="h" for="ch" forName="L1TextContainer" refType="h" fact="0.12"/>
                <dgm:constr type="t" for="ch" forName="L1TextContainer" refType="h" fact="0.57"/>
                <dgm:constr type="w" for="ch" forName="L2TextContainerWrapper" refType="w" fact="0.88"/>
                <dgm:constr type="l" for="ch" forName="L2TextContainerWrapper" refType="w" fact="0.06"/>
                <dgm:constr type="h" for="ch" forName="L2TextContainerWrapper" refType="h" fact="0.31"/>
                <dgm:constr type="t" for="ch" forName="L2TextContainerWrapper" refType="h" fact="0.69"/>
                <dgm:constr type="w" for="ch" forName="ConnectLine"/>
                <dgm:constr type="ctrX" for="ch" forName="ConnectLine" refType="w" fact="0.5"/>
                <dgm:constr type="h" for="ch" forName="ConnectLine" refType="h" fact="0.07"/>
                <dgm:constr type="t" for="ch" forName="ConnectLine" refType="h" fact="0.5"/>
                <dgm:constr type="w" for="ch" forName="ConnectorPoint" refType="h" fact="0.022"/>
                <dgm:constr type="h" for="ch" forName="ConnectorPoint" refType="h" fact="0.022"/>
                <dgm:constr type="ctrX" for="ch" forName="ConnectorPoint" refType="w" fact="0.5"/>
                <dgm:constr type="ctrY" for="ch" forName="ConnectorPoint" refType="h" fact="0.5"/>
                <dgm:constr type="w" for="ch" forName="EmptyPlaceHolder" refType="w"/>
                <dgm:constr type="h" for="ch" forName="EmptyPlaceHolder" refType="h" fact="0.5"/>
                <dgm:constr type="t" for="ch" forName="EmptyPlaceHolder" refType="h" fact="0"/>
              </dgm:constrLst>
            </dgm:else>
          </dgm:choose>
          <dgm:layoutNode name="L1TextContainer" styleLbl="alignNode1">
            <dgm:varLst>
              <dgm:chMax val="1"/>
              <dgm:chPref val="1"/>
              <dgm:bulletEnabled val="1"/>
            </dgm:varLst>
            <dgm:alg type="tx">
              <dgm:param type="txAnchorVert" val="mid"/>
              <dgm:param type="parTxLTRAlign" val="ctr"/>
              <dgm:param type="parTxRTLAlign" val="ctr"/>
            </dgm:alg>
            <dgm:shape xmlns:r="http://schemas.openxmlformats.org/officeDocument/2006/relationships" type="rect" r:blip="">
              <dgm:adjLst/>
            </dgm:shape>
            <dgm:presOf axis="self"/>
            <dgm:constrLst>
              <dgm:constr type="tMarg" refType="primFontSz" fact="0.4"/>
              <dgm:constr type="bMarg" refType="primFontSz" fact="0.4"/>
              <dgm:constr type="lMarg" refType="primFontSz" fact="0.4"/>
              <dgm:constr type="rMarg" refType="primFontSz" fact="0.4"/>
            </dgm:constrLst>
            <dgm:ruleLst>
              <dgm:rule type="primFontSz" val="14" fact="NaN" max="NaN"/>
            </dgm:ruleLst>
          </dgm:layoutNode>
          <dgm:layoutNode name="L2TextContainerWrapper">
            <dgm:varLst>
              <dgm:bulletEnabled val="1"/>
            </dgm:varLst>
            <dgm:alg type="composite"/>
            <dgm:choose name="L2TextContainerConstr">
              <dgm:if name="CaseForPlacingL2TextContaineAboveDivider" axis="self" ptType="node" func="posOdd" op="equ" val="1">
                <dgm:constrLst>
                  <dgm:constr type="h" for="ch" forName="L2TextContainer" refType="h" fact="0.39"/>
                  <dgm:constr type="b" for="ch" forName="L2TextContainer" refType="h"/>
                  <dgm:constr type="h" for="ch" forName="FlexibleEmptyPlaceHolder" refType="h" fact="0.61"/>
                </dgm:constrLst>
              </dgm:if>
              <dgm:else name="CaseForPlacingL2TextContaineBelowDivider">
                <dgm:constrLst>
                  <dgm:constr type="h" for="ch" forName="L2TextContainer" refType="h" fact="0.39"/>
                  <dgm:constr type="h" for="ch" forName="FlexibleEmptyPlaceHolder" refType="h" fact="0.61"/>
                  <dgm:constr type="b" for="ch" forName="FlexibleEmptyPlaceHolder" refType="h"/>
                </dgm:constrLst>
              </dgm:else>
            </dgm:choose>
            <dgm:layoutNode name="L2TextContainer" styleLbl="bgAccFollowNode1" moveWith="L1TextContainer">
              <dgm:choose name="L2TextContainerAlgo">
                <dgm:if name="L2TextContainerAlgoLTR" func="var" arg="dir" op="equ" val="norm">
                  <dgm:alg type="tx">
                    <dgm:param type="txAnchorVert" val="mid"/>
                    <dgm:param type="parTxRTLAlign" val="l"/>
                    <dgm:param type="parTxLTRAlign" val="l"/>
                    <dgm:param type="txAnchorVertCh" val="mid"/>
                    <dgm:param type="shpTxRTLAlignCh" val="l"/>
                    <dgm:param type="shpTxLTRAlignCh" val="l"/>
                  </dgm:alg>
                </dgm:if>
                <dgm:else name="L2TextContainerAlgoRTL">
                  <dgm:alg type="tx">
                    <dgm:param type="txAnchorVert" val="mid"/>
                    <dgm:param type="parTxRTLAlign" val="r"/>
                    <dgm:param type="parTxLTRAlign" val="r"/>
                    <dgm:param type="txAnchorVertCh" val="mid"/>
                    <dgm:param type="shpTxRTLAlignCh" val="r"/>
                    <dgm:param type="shpTxLTRAlignCh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 fact="0.75"/>
                <dgm:constr type="bMarg" refType="primFontSz" fact="0.75"/>
                <dgm:constr type="lMarg" refType="primFontSz" fact="0.75"/>
                <dgm:constr type="rMarg" refType="primFontSz" fact="0.75"/>
              </dgm:constrLst>
              <dgm:ruleLst>
                <dgm:rule type="h" val="INF" fact="NaN" max="NaN"/>
                <dgm:rule type="primFontSz" val="12" fact="NaN" max="NaN"/>
                <dgm:rule type="secFontSz" val="10" fact="NaN" max="NaN"/>
              </dgm:ruleLst>
            </dgm:layoutNode>
            <dgm:layoutNode name="FlexibleEmptyPlaceHolder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layoutNode name="ConnectLine" styleLbl="sibTrans1D1" moveWith="L1TextContainer">
            <dgm:alg type="sp"/>
            <dgm:shape xmlns:r="http://schemas.openxmlformats.org/officeDocument/2006/relationships" type="line" r:blip="">
              <dgm:adjLst/>
            </dgm:shape>
            <dgm:presOf/>
            <dgm:constrLst/>
          </dgm:layoutNode>
          <dgm:layoutNode name="ConnectorPoint" styleLbl="node1" moveWith="L1TextContainer">
            <dgm:alg type="sp"/>
            <dgm:shape xmlns:r="http://schemas.openxmlformats.org/officeDocument/2006/relationships" rot="45" type="rect" r:blip="" zOrderOff="10">
              <dgm:adjLst/>
              <dgm:extLst>
                <a:ext uri="{B698B0E9-8C71-41B9-8309-B3DCBF30829C}">
                  <dgm1612:spPr xmlns:dgm1612="http://schemas.microsoft.com/office/drawing/2016/12/diagram">
                    <a:ln w="6350"/>
                  </dgm1612:spPr>
                </a:ext>
              </dgm:extLst>
            </dgm:shape>
            <dgm:presOf/>
            <dgm:constrLst/>
          </dgm:layoutNode>
          <dgm:layoutNode name="EmptyPlaceHolder">
            <dgm:alg type="sp"/>
            <dgm:shape xmlns:r="http://schemas.openxmlformats.org/officeDocument/2006/relationships" r:blip="">
              <dgm:adjLst/>
            </dgm:shape>
            <dgm:presOf/>
            <dgm:constrLst/>
          </dgm:layoutNode>
        </dgm:layoutNode>
        <dgm:forEach name="Name28" axis="followSib" ptType="sibTrans" cnt="1">
          <dgm:layoutNode name="spaceBetweenRectangle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29F863-DDD3-44F0-AADD-01117DFF20DD}" type="datetimeFigureOut">
              <a:rPr lang="en-US"/>
              <a:t>1/19/2022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70A8F1-B255-4C44-8A98-A3A801F17B0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70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25995" indent="-37469579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1815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599787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6200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04826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53452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02077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50703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ABEBF3E9-A54C-4FD7-B9B6-8EE43EDFAEB6}" type="slidenum">
              <a:rPr lang="en-US" altLang="en-US" smtClean="0">
                <a:latin typeface="Arial" charset="0"/>
              </a:rPr>
              <a:pPr/>
              <a:t>1</a:t>
            </a:fld>
            <a:endParaRPr lang="en-US" altLang="en-US">
              <a:latin typeface="Arial" charset="0"/>
            </a:endParaRPr>
          </a:p>
        </p:txBody>
      </p:sp>
      <p:sp>
        <p:nvSpPr>
          <p:cNvPr id="44035" name="Rectangle 7"/>
          <p:cNvSpPr txBox="1">
            <a:spLocks noGrp="1" noChangeArrowheads="1"/>
          </p:cNvSpPr>
          <p:nvPr/>
        </p:nvSpPr>
        <p:spPr bwMode="auto">
          <a:xfrm>
            <a:off x="3884028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/>
            <a:fld id="{00211F8A-7A72-43ED-8DD5-7650FB77A6E0}" type="slidenum">
              <a:rPr lang="en-US" altLang="en-US" sz="1200">
                <a:latin typeface="Arial" charset="0"/>
              </a:rPr>
              <a:pPr algn="r" eaLnBrk="1" hangingPunct="1"/>
              <a:t>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7388"/>
            <a:ext cx="6088063" cy="3425825"/>
          </a:xfrm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712" y="4344025"/>
            <a:ext cx="5028579" cy="41144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25995" indent="-37469579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1815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599787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6200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04826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53452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02077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50703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38491677-CE56-4F47-BCE2-33890DE92C99}" type="slidenum">
              <a:rPr lang="en-US" altLang="en-US" smtClean="0">
                <a:latin typeface="Arial" charset="0"/>
              </a:rPr>
              <a:pPr/>
              <a:t>14</a:t>
            </a:fld>
            <a:endParaRPr lang="en-US" altLang="en-US">
              <a:latin typeface="Arial" charset="0"/>
            </a:endParaRPr>
          </a:p>
        </p:txBody>
      </p:sp>
      <p:sp>
        <p:nvSpPr>
          <p:cNvPr id="58371" name="Rectangle 7"/>
          <p:cNvSpPr txBox="1">
            <a:spLocks noGrp="1" noChangeArrowheads="1"/>
          </p:cNvSpPr>
          <p:nvPr/>
        </p:nvSpPr>
        <p:spPr bwMode="auto">
          <a:xfrm>
            <a:off x="3884028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/>
            <a:fld id="{594DFCD9-67F2-414C-AA40-679C892B2B3A}" type="slidenum">
              <a:rPr lang="en-US" altLang="en-US" sz="1200">
                <a:latin typeface="Arial" charset="0"/>
              </a:rPr>
              <a:pPr algn="r" eaLnBrk="1" hangingPunct="1"/>
              <a:t>14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83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6875" y="684213"/>
            <a:ext cx="6065838" cy="3413125"/>
          </a:xfrm>
          <a:ln w="12700" cap="flat"/>
        </p:spPr>
      </p:sp>
      <p:sp>
        <p:nvSpPr>
          <p:cNvPr id="583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6264" y="4345587"/>
            <a:ext cx="5025473" cy="4111364"/>
          </a:xfr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  <p:txBody>
          <a:bodyPr lIns="88781" tIns="43613" rIns="88781" bIns="43613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0" tIns="45697" rIns="91420" bIns="45697" anchor="t" anchorCtr="0">
            <a:noAutofit/>
          </a:bodyPr>
          <a:lstStyle/>
          <a:p>
            <a:pPr>
              <a:buClr>
                <a:schemeClr val="dk1"/>
              </a:buClr>
              <a:buSzPts val="1200"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Shape 259"/>
          <p:cNvSpPr txBox="1">
            <a:spLocks noGrp="1"/>
          </p:cNvSpPr>
          <p:nvPr>
            <p:ph type="sldNum" idx="12"/>
          </p:nvPr>
        </p:nvSpPr>
        <p:spPr>
          <a:xfrm>
            <a:off x="3884613" y="8685214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0" tIns="45697" rIns="91420" bIns="45697" anchor="b" anchorCtr="0">
            <a:noAutofit/>
          </a:bodyPr>
          <a:lstStyle/>
          <a:p>
            <a:pPr>
              <a:buClr>
                <a:schemeClr val="dk1"/>
              </a:buClr>
              <a:buSzPts val="1200"/>
            </a:pPr>
            <a:fld id="{00000000-1234-1234-1234-123412341234}" type="slidenum"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>
                <a:buClr>
                  <a:schemeClr val="dk1"/>
                </a:buClr>
                <a:buSzPts val="1200"/>
              </a:pPr>
              <a:t>16</a:t>
            </a:fld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0294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0" tIns="45697" rIns="91420" bIns="45697" anchor="t" anchorCtr="0">
            <a:noAutofit/>
          </a:bodyPr>
          <a:lstStyle/>
          <a:p>
            <a:pPr>
              <a:buClr>
                <a:schemeClr val="dk1"/>
              </a:buClr>
              <a:buSzPts val="1200"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Shape 259"/>
          <p:cNvSpPr txBox="1">
            <a:spLocks noGrp="1"/>
          </p:cNvSpPr>
          <p:nvPr>
            <p:ph type="sldNum" idx="12"/>
          </p:nvPr>
        </p:nvSpPr>
        <p:spPr>
          <a:xfrm>
            <a:off x="3884613" y="8685214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0" tIns="45697" rIns="91420" bIns="45697" anchor="b" anchorCtr="0">
            <a:noAutofit/>
          </a:bodyPr>
          <a:lstStyle/>
          <a:p>
            <a:pPr>
              <a:buClr>
                <a:schemeClr val="dk1"/>
              </a:buClr>
              <a:buSzPts val="1200"/>
            </a:pPr>
            <a:fld id="{00000000-1234-1234-1234-123412341234}" type="slidenum"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>
                <a:buClr>
                  <a:schemeClr val="dk1"/>
                </a:buClr>
                <a:buSzPts val="1200"/>
              </a:pPr>
              <a:t>21</a:t>
            </a:fld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92547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9:notes"/>
          <p:cNvSpPr txBox="1">
            <a:spLocks noGrp="1"/>
          </p:cNvSpPr>
          <p:nvPr>
            <p:ph type="body" idx="1"/>
          </p:nvPr>
        </p:nvSpPr>
        <p:spPr>
          <a:xfrm>
            <a:off x="702310" y="4480004"/>
            <a:ext cx="5618480" cy="366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75" tIns="93275" rIns="93275" bIns="93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25995" indent="-37469579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1815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599787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6200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04826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53452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02077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50703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AF3DDC94-45C0-4297-8466-84DA570F4580}" type="slidenum">
              <a:rPr lang="en-US" altLang="en-US" smtClean="0">
                <a:latin typeface="Arial" charset="0"/>
              </a:rPr>
              <a:pPr/>
              <a:t>26</a:t>
            </a:fld>
            <a:endParaRPr lang="en-US" altLang="en-US">
              <a:latin typeface="Arial" charset="0"/>
            </a:endParaRPr>
          </a:p>
        </p:txBody>
      </p:sp>
      <p:sp>
        <p:nvSpPr>
          <p:cNvPr id="60419" name="Rectangle 7"/>
          <p:cNvSpPr txBox="1">
            <a:spLocks noGrp="1" noChangeArrowheads="1"/>
          </p:cNvSpPr>
          <p:nvPr/>
        </p:nvSpPr>
        <p:spPr bwMode="auto">
          <a:xfrm>
            <a:off x="3884028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/>
            <a:fld id="{394ED3E2-AF66-4824-AEFC-6AA407E39D7E}" type="slidenum">
              <a:rPr lang="en-US" altLang="en-US" sz="1200">
                <a:latin typeface="Arial" charset="0"/>
              </a:rPr>
              <a:pPr algn="r" eaLnBrk="1" hangingPunct="1"/>
              <a:t>26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04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6875" y="684213"/>
            <a:ext cx="6065838" cy="3413125"/>
          </a:xfrm>
          <a:ln w="12700" cap="flat"/>
        </p:spPr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6264" y="4345587"/>
            <a:ext cx="5025473" cy="4111364"/>
          </a:xfr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  <p:txBody>
          <a:bodyPr lIns="88781" tIns="43613" rIns="88781" bIns="43613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25995" indent="-37469579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1815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599787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6200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04826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53452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02077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50703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8807AE3B-3D9E-400B-BA01-2418A4DCD486}" type="slidenum">
              <a:rPr lang="en-US" altLang="en-US" smtClean="0">
                <a:latin typeface="Arial" charset="0"/>
              </a:rPr>
              <a:pPr/>
              <a:t>27</a:t>
            </a:fld>
            <a:endParaRPr lang="en-US" altLang="en-US">
              <a:latin typeface="Arial" charset="0"/>
            </a:endParaRPr>
          </a:p>
        </p:txBody>
      </p:sp>
      <p:sp>
        <p:nvSpPr>
          <p:cNvPr id="61443" name="Rectangle 7"/>
          <p:cNvSpPr txBox="1">
            <a:spLocks noGrp="1" noChangeArrowheads="1"/>
          </p:cNvSpPr>
          <p:nvPr/>
        </p:nvSpPr>
        <p:spPr bwMode="auto">
          <a:xfrm>
            <a:off x="3884028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/>
            <a:fld id="{4813E6A5-6EE6-4B6D-8C9C-8832F5D2750D}" type="slidenum">
              <a:rPr lang="en-US" altLang="en-US" sz="1200">
                <a:latin typeface="Arial" charset="0"/>
              </a:rPr>
              <a:pPr algn="r" eaLnBrk="1" hangingPunct="1"/>
              <a:t>27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14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7388"/>
            <a:ext cx="6088063" cy="3425825"/>
          </a:xfrm>
          <a:ln w="12700" cap="flat"/>
        </p:spPr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712" y="4344025"/>
            <a:ext cx="5028579" cy="41144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38" tIns="45168" rIns="90338" bIns="45168" anchor="ctr"/>
          <a:lstStyle/>
          <a:p>
            <a:pPr eaLnBrk="1" hangingPunct="1"/>
            <a:r>
              <a:rPr lang="en-US" altLang="en-US"/>
              <a:t>In my work with immigrants in Tennessee, the greatest barrier was their fear </a:t>
            </a:r>
          </a:p>
          <a:p>
            <a:pPr eaLnBrk="1" hangingPunct="1"/>
            <a:r>
              <a:rPr lang="en-US" altLang="en-US"/>
              <a:t>that they would be reported to the INS.</a:t>
            </a:r>
          </a:p>
          <a:p>
            <a:pPr eaLnBrk="1" hangingPunct="1"/>
            <a:r>
              <a:rPr lang="en-US" altLang="en-US"/>
              <a:t>Many benefits agency personnel mistakenly believe they have a duty to</a:t>
            </a:r>
          </a:p>
          <a:p>
            <a:pPr eaLnBrk="1" hangingPunct="1"/>
            <a:r>
              <a:rPr lang="en-US" altLang="en-US"/>
              <a:t>enforce the immigration laws.  </a:t>
            </a:r>
          </a:p>
          <a:p>
            <a:pPr eaLnBrk="1" hangingPunct="1"/>
            <a:r>
              <a:rPr lang="en-US" altLang="en-US"/>
              <a:t>Nothing could be further from the truth, and threats of INS reporting</a:t>
            </a:r>
          </a:p>
          <a:p>
            <a:pPr eaLnBrk="1" hangingPunct="1"/>
            <a:r>
              <a:rPr lang="en-US" altLang="en-US"/>
              <a:t>undermine effective administration of benefits programs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Benefits agency employees should never contact INS without following</a:t>
            </a:r>
          </a:p>
          <a:p>
            <a:pPr eaLnBrk="1" hangingPunct="1"/>
            <a:r>
              <a:rPr lang="en-US" altLang="en-US"/>
              <a:t>written agency policy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Reporting is never authorized unless there is written proof of the</a:t>
            </a:r>
          </a:p>
          <a:p>
            <a:pPr eaLnBrk="1" hangingPunct="1"/>
            <a:r>
              <a:rPr lang="en-US" altLang="en-US"/>
              <a:t>immigrant’s unlawful status</a:t>
            </a:r>
          </a:p>
          <a:p>
            <a:pPr eaLnBrk="1" hangingPunct="1"/>
            <a:r>
              <a:rPr lang="en-US" altLang="en-US"/>
              <a:t>No reporting is ever required in the Medicaid program</a:t>
            </a:r>
          </a:p>
          <a:p>
            <a:pPr eaLnBrk="1" hangingPunct="1"/>
            <a:r>
              <a:rPr lang="en-US" altLang="en-US"/>
              <a:t>Agencies are not authorized to inquire about non-applicant family </a:t>
            </a:r>
          </a:p>
          <a:p>
            <a:pPr eaLnBrk="1" hangingPunct="1"/>
            <a:r>
              <a:rPr lang="en-US" altLang="en-US"/>
              <a:t>members  </a:t>
            </a:r>
          </a:p>
          <a:p>
            <a:pPr eaLnBrk="1" hangingPunct="1"/>
            <a:r>
              <a:rPr lang="en-US" altLang="en-US"/>
              <a:t>Undocumented immigrants have never been eligible for federal </a:t>
            </a:r>
          </a:p>
          <a:p>
            <a:pPr eaLnBrk="1" hangingPunct="1"/>
            <a:r>
              <a:rPr lang="en-US" altLang="en-US"/>
              <a:t>public benefits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25995" indent="-37469579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1815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599787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6200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04826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53452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02077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50703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BFD4B5D2-11C6-4E87-B13C-A8CAF407CAE5}" type="slidenum">
              <a:rPr lang="en-US" altLang="en-US" smtClean="0">
                <a:latin typeface="Arial" charset="0"/>
              </a:rPr>
              <a:pPr/>
              <a:t>29</a:t>
            </a:fld>
            <a:endParaRPr lang="en-US" altLang="en-US">
              <a:latin typeface="Arial" charset="0"/>
            </a:endParaRPr>
          </a:p>
        </p:txBody>
      </p:sp>
      <p:sp>
        <p:nvSpPr>
          <p:cNvPr id="63491" name="Rectangle 7"/>
          <p:cNvSpPr txBox="1">
            <a:spLocks noGrp="1" noChangeArrowheads="1"/>
          </p:cNvSpPr>
          <p:nvPr/>
        </p:nvSpPr>
        <p:spPr bwMode="auto">
          <a:xfrm>
            <a:off x="3884028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/>
            <a:fld id="{7F14FA2E-EABD-48C2-B559-4DCCB303D3A1}" type="slidenum">
              <a:rPr lang="en-US" altLang="en-US" sz="1200">
                <a:latin typeface="Arial" charset="0"/>
              </a:rPr>
              <a:pPr algn="r" eaLnBrk="1" hangingPunct="1"/>
              <a:t>29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34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7388"/>
            <a:ext cx="6088063" cy="3425825"/>
          </a:xfrm>
          <a:ln w="12700" cap="flat"/>
        </p:spPr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6264" y="4345587"/>
            <a:ext cx="5025473" cy="4111364"/>
          </a:xfr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  <p:txBody>
          <a:bodyPr lIns="90338" tIns="45168" rIns="90338" bIns="45168"/>
          <a:lstStyle/>
          <a:p>
            <a:pPr eaLnBrk="1" hangingPunct="1"/>
            <a:r>
              <a:rPr lang="en-US" altLang="en-US"/>
              <a:t>The Purpose of the Guidance, is:</a:t>
            </a:r>
          </a:p>
          <a:p>
            <a:pPr eaLnBrk="1" hangingPunct="1"/>
            <a:r>
              <a:rPr lang="en-US" altLang="en-US"/>
              <a:t>To break down barriers of fear, and ensure that all persons eligible </a:t>
            </a:r>
          </a:p>
          <a:p>
            <a:pPr eaLnBrk="1" hangingPunct="1"/>
            <a:r>
              <a:rPr lang="en-US" altLang="en-US"/>
              <a:t>for federal benefit programs are enrolled...</a:t>
            </a:r>
          </a:p>
          <a:p>
            <a:pPr eaLnBrk="1" hangingPunct="1"/>
            <a:r>
              <a:rPr lang="en-US" altLang="en-US"/>
              <a:t>--  By clarifying when states may and may not request information </a:t>
            </a:r>
          </a:p>
          <a:p>
            <a:pPr lvl="1" eaLnBrk="1" hangingPunct="1"/>
            <a:r>
              <a:rPr lang="en-US" altLang="en-US"/>
              <a:t>on citizenship, immigration status, and Social Security numbers.</a:t>
            </a:r>
          </a:p>
          <a:p>
            <a:pPr eaLnBrk="1" hangingPunct="1"/>
            <a:r>
              <a:rPr lang="en-US" altLang="en-US"/>
              <a:t>It may be obvious why requests for citizenship and immigration status </a:t>
            </a:r>
          </a:p>
          <a:p>
            <a:pPr eaLnBrk="1" hangingPunct="1"/>
            <a:r>
              <a:rPr lang="en-US" altLang="en-US"/>
              <a:t>cause concern among immigrant families -- it’s probably less obvious why</a:t>
            </a:r>
          </a:p>
          <a:p>
            <a:pPr eaLnBrk="1" hangingPunct="1"/>
            <a:r>
              <a:rPr lang="en-US" altLang="en-US"/>
              <a:t>SSN requests deter participation</a:t>
            </a:r>
          </a:p>
          <a:p>
            <a:pPr eaLnBrk="1" hangingPunct="1"/>
            <a:r>
              <a:rPr lang="en-US" altLang="en-US"/>
              <a:t>--  Immigrants are the one population that may not be able to provide </a:t>
            </a:r>
          </a:p>
          <a:p>
            <a:pPr eaLnBrk="1" hangingPunct="1"/>
            <a:r>
              <a:rPr lang="en-US" altLang="en-US"/>
              <a:t>SSNs</a:t>
            </a:r>
          </a:p>
          <a:p>
            <a:pPr eaLnBrk="1" hangingPunct="1"/>
            <a:r>
              <a:rPr lang="en-US" altLang="en-US"/>
              <a:t>     --  Family members who do not have permission to work.</a:t>
            </a:r>
          </a:p>
          <a:p>
            <a:pPr eaLnBrk="1" hangingPunct="1"/>
            <a:r>
              <a:rPr lang="en-US" altLang="en-US"/>
              <a:t>     --  New arrivals such as asylees whose applications are still pending</a:t>
            </a:r>
          </a:p>
          <a:p>
            <a:pPr eaLnBrk="1" hangingPunct="1"/>
            <a:r>
              <a:rPr lang="en-US" altLang="en-US"/>
              <a:t>--  SSNs are now  often used as a proxy for immigration status by </a:t>
            </a:r>
          </a:p>
          <a:p>
            <a:pPr eaLnBrk="1" hangingPunct="1"/>
            <a:r>
              <a:rPr lang="en-US" altLang="en-US"/>
              <a:t>employers and government agencies.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25995" indent="-37469579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1815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599787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6200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04826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53452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02077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50703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53032251-FD60-4251-AC90-CE0724254E49}" type="slidenum">
              <a:rPr lang="en-US" altLang="en-US" smtClean="0">
                <a:latin typeface="Arial" charset="0"/>
              </a:rPr>
              <a:pPr/>
              <a:t>30</a:t>
            </a:fld>
            <a:endParaRPr lang="en-US" altLang="en-US">
              <a:latin typeface="Arial" charset="0"/>
            </a:endParaRPr>
          </a:p>
        </p:txBody>
      </p:sp>
      <p:sp>
        <p:nvSpPr>
          <p:cNvPr id="67587" name="Rectangle 7"/>
          <p:cNvSpPr txBox="1">
            <a:spLocks noGrp="1" noChangeArrowheads="1"/>
          </p:cNvSpPr>
          <p:nvPr/>
        </p:nvSpPr>
        <p:spPr bwMode="auto">
          <a:xfrm>
            <a:off x="3884028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/>
            <a:fld id="{60783565-CDD4-429C-8CDD-82AB02AA53B7}" type="slidenum">
              <a:rPr lang="en-US" altLang="en-US" sz="1200">
                <a:latin typeface="Arial" charset="0"/>
              </a:rPr>
              <a:pPr algn="r" eaLnBrk="1" hangingPunct="1"/>
              <a:t>30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75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7388"/>
            <a:ext cx="6088063" cy="3425825"/>
          </a:xfrm>
          <a:ln w="12700" cap="flat"/>
        </p:spPr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712" y="4344025"/>
            <a:ext cx="5028579" cy="41144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38" tIns="45168" rIns="90338" bIns="45168" anchor="ctr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25995" indent="-37469579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1815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599787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6200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04826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53452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02077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50703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8CF7D157-7C11-4DF4-94C5-BEDC4466C046}" type="slidenum">
              <a:rPr lang="en-US" altLang="en-US" smtClean="0">
                <a:latin typeface="Arial" charset="0"/>
              </a:rPr>
              <a:pPr/>
              <a:t>31</a:t>
            </a:fld>
            <a:endParaRPr lang="en-US" altLang="en-US">
              <a:latin typeface="Arial" charset="0"/>
            </a:endParaRPr>
          </a:p>
        </p:txBody>
      </p:sp>
      <p:sp>
        <p:nvSpPr>
          <p:cNvPr id="69635" name="Rectangle 7"/>
          <p:cNvSpPr txBox="1">
            <a:spLocks noGrp="1" noChangeArrowheads="1"/>
          </p:cNvSpPr>
          <p:nvPr/>
        </p:nvSpPr>
        <p:spPr bwMode="auto">
          <a:xfrm>
            <a:off x="3884028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/>
            <a:fld id="{B11853DC-ABD8-466B-9A93-972DFD57A5D9}" type="slidenum">
              <a:rPr lang="en-US" altLang="en-US" sz="1200">
                <a:latin typeface="Arial" charset="0"/>
              </a:rPr>
              <a:pPr algn="r" eaLnBrk="1" hangingPunct="1"/>
              <a:t>31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96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7388"/>
            <a:ext cx="6088063" cy="3425825"/>
          </a:xfrm>
          <a:ln w="12700" cap="flat"/>
        </p:spPr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712" y="4344025"/>
            <a:ext cx="5028579" cy="41144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38" tIns="45168" rIns="90338" bIns="45168" anchor="ctr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25995" indent="-37469579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1815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599787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6200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04826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53452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02077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50703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E7223656-064F-421E-AF58-61BC3AE71B03}" type="slidenum">
              <a:rPr lang="en-US" altLang="en-US" smtClean="0">
                <a:latin typeface="Arial" charset="0"/>
              </a:rPr>
              <a:pPr/>
              <a:t>33</a:t>
            </a:fld>
            <a:endParaRPr lang="en-US" altLang="en-US">
              <a:latin typeface="Arial" charset="0"/>
            </a:endParaRPr>
          </a:p>
        </p:txBody>
      </p:sp>
      <p:sp>
        <p:nvSpPr>
          <p:cNvPr id="71683" name="Rectangle 7"/>
          <p:cNvSpPr txBox="1">
            <a:spLocks noGrp="1" noChangeArrowheads="1"/>
          </p:cNvSpPr>
          <p:nvPr/>
        </p:nvSpPr>
        <p:spPr bwMode="auto">
          <a:xfrm>
            <a:off x="3884028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/>
            <a:fld id="{4428CF71-1503-4F1D-9D34-25427430FA28}" type="slidenum">
              <a:rPr lang="en-US" altLang="en-US" sz="1200">
                <a:latin typeface="Arial" charset="0"/>
              </a:rPr>
              <a:pPr algn="r" eaLnBrk="1" hangingPunct="1"/>
              <a:t>33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716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25995" indent="-37469579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1815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599787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6200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04826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53452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02077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50703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CA1723C0-E7A0-48D5-BA6D-B91A20C3BEFD}" type="slidenum">
              <a:rPr lang="en-US" altLang="en-US" smtClean="0">
                <a:latin typeface="Arial" charset="0"/>
              </a:rPr>
              <a:pPr/>
              <a:t>3</a:t>
            </a:fld>
            <a:endParaRPr lang="en-US" altLang="en-US">
              <a:latin typeface="Arial" charset="0"/>
            </a:endParaRPr>
          </a:p>
        </p:txBody>
      </p:sp>
      <p:sp>
        <p:nvSpPr>
          <p:cNvPr id="49155" name="Rectangle 7"/>
          <p:cNvSpPr txBox="1">
            <a:spLocks noGrp="1" noChangeArrowheads="1"/>
          </p:cNvSpPr>
          <p:nvPr/>
        </p:nvSpPr>
        <p:spPr bwMode="auto">
          <a:xfrm>
            <a:off x="3884028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/>
            <a:fld id="{829F524C-B7C3-4977-9EAF-9234CA156493}" type="slidenum">
              <a:rPr lang="en-US" altLang="en-US" sz="1200">
                <a:latin typeface="Arial" charset="0"/>
              </a:rPr>
              <a:pPr algn="r" eaLnBrk="1" hangingPunct="1"/>
              <a:t>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25995" indent="-37469579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1815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599787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6200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04826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53452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02077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50703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24FF3642-8E67-4F2D-844D-28D984986A36}" type="slidenum">
              <a:rPr lang="en-US" altLang="en-US" smtClean="0">
                <a:latin typeface="Arial" charset="0"/>
              </a:rPr>
              <a:pPr/>
              <a:t>4</a:t>
            </a:fld>
            <a:endParaRPr lang="en-US" altLang="en-US">
              <a:latin typeface="Arial" charset="0"/>
            </a:endParaRPr>
          </a:p>
        </p:txBody>
      </p:sp>
      <p:sp>
        <p:nvSpPr>
          <p:cNvPr id="51203" name="Rectangle 7"/>
          <p:cNvSpPr txBox="1">
            <a:spLocks noGrp="1" noChangeArrowheads="1"/>
          </p:cNvSpPr>
          <p:nvPr/>
        </p:nvSpPr>
        <p:spPr bwMode="auto">
          <a:xfrm>
            <a:off x="3884028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/>
            <a:fld id="{C44926C9-64AD-4748-BD69-F690C4D6B368}" type="slidenum">
              <a:rPr lang="en-US" altLang="en-US" sz="1200">
                <a:latin typeface="Arial" charset="0"/>
              </a:rPr>
              <a:pPr algn="r" eaLnBrk="1" hangingPunct="1"/>
              <a:t>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7388"/>
            <a:ext cx="6088063" cy="3425825"/>
          </a:xfrm>
          <a:ln w="12700" cap="flat"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6264" y="4345587"/>
            <a:ext cx="5025473" cy="4111364"/>
          </a:xfr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  <p:txBody>
          <a:bodyPr lIns="90338" tIns="45168" rIns="90338" bIns="45168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25995" indent="-37469579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1815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599787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6200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04826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53452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02077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50703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8E81728E-1272-4A74-A6A3-B33B3807B1E7}" type="slidenum">
              <a:rPr lang="en-US" altLang="en-US" smtClean="0">
                <a:latin typeface="Arial" charset="0"/>
              </a:rPr>
              <a:pPr/>
              <a:t>6</a:t>
            </a:fld>
            <a:endParaRPr lang="en-US" altLang="en-US">
              <a:latin typeface="Arial" charset="0"/>
            </a:endParaRPr>
          </a:p>
        </p:txBody>
      </p:sp>
      <p:sp>
        <p:nvSpPr>
          <p:cNvPr id="52227" name="Rectangle 7"/>
          <p:cNvSpPr txBox="1">
            <a:spLocks noGrp="1" noChangeArrowheads="1"/>
          </p:cNvSpPr>
          <p:nvPr/>
        </p:nvSpPr>
        <p:spPr bwMode="auto">
          <a:xfrm>
            <a:off x="3884028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/>
            <a:fld id="{C9777A6F-0324-4F56-9AFF-BDCA07657FEA}" type="slidenum">
              <a:rPr lang="en-US" altLang="en-US" sz="1200">
                <a:latin typeface="Arial" charset="0"/>
              </a:rPr>
              <a:pPr algn="r" eaLnBrk="1" hangingPunct="1"/>
              <a:t>6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22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7388"/>
            <a:ext cx="6088063" cy="3425825"/>
          </a:xfrm>
          <a:ln w="12700" cap="flat"/>
        </p:spPr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6264" y="4345587"/>
            <a:ext cx="5025473" cy="4111364"/>
          </a:xfr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  <p:txBody>
          <a:bodyPr lIns="90338" tIns="45168" rIns="90338" bIns="45168"/>
          <a:lstStyle/>
          <a:p>
            <a:pPr eaLnBrk="1" hangingPunct="1"/>
            <a:r>
              <a:rPr lang="en-US" altLang="en-US"/>
              <a:t>Why was the guidance issued?</a:t>
            </a:r>
          </a:p>
          <a:p>
            <a:pPr eaLnBrk="1" hangingPunct="1"/>
            <a:r>
              <a:rPr lang="en-US" altLang="en-US"/>
              <a:t>It is one of several ways that OCR and other government agencies are</a:t>
            </a:r>
          </a:p>
          <a:p>
            <a:pPr eaLnBrk="1" hangingPunct="1"/>
            <a:r>
              <a:rPr lang="en-US" altLang="en-US"/>
              <a:t>addressing a crisis that the Urban Institute has called one of the legacies </a:t>
            </a:r>
          </a:p>
          <a:p>
            <a:pPr eaLnBrk="1" hangingPunct="1"/>
            <a:r>
              <a:rPr lang="en-US" altLang="en-US"/>
              <a:t>of the 1996 welfare reform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We know that the 96 laws rendered many immigrants ineligible for benefits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But an unintended consequence is that: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-- </a:t>
            </a:r>
            <a:r>
              <a:rPr lang="en-US" altLang="en-US" u="sng"/>
              <a:t>Eligible</a:t>
            </a:r>
            <a:r>
              <a:rPr lang="en-US" altLang="en-US"/>
              <a:t> immigrants and their citizen relatives are avoiding </a:t>
            </a:r>
          </a:p>
          <a:p>
            <a:pPr eaLnBrk="1" hangingPunct="1"/>
            <a:r>
              <a:rPr lang="en-US" altLang="en-US"/>
              <a:t>vital safety net programs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	-- Greatest impact is on </a:t>
            </a:r>
            <a:r>
              <a:rPr lang="en-US" altLang="en-US" i="1" u="sng"/>
              <a:t>children</a:t>
            </a:r>
            <a:r>
              <a:rPr lang="en-US" altLang="en-US"/>
              <a:t>.</a:t>
            </a:r>
            <a:endParaRPr lang="en-US" altLang="en-US" i="1" u="sng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25995" indent="-37469579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1815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599787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6200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04826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53452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02077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50703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377A05FD-B9DA-4494-B2F7-4A7E9C82EBC4}" type="slidenum">
              <a:rPr lang="en-US" altLang="en-US" smtClean="0">
                <a:latin typeface="Arial" charset="0"/>
              </a:rPr>
              <a:pPr/>
              <a:t>7</a:t>
            </a:fld>
            <a:endParaRPr lang="en-US" altLang="en-US">
              <a:latin typeface="Arial" charset="0"/>
            </a:endParaRPr>
          </a:p>
        </p:txBody>
      </p:sp>
      <p:sp>
        <p:nvSpPr>
          <p:cNvPr id="53251" name="Rectangle 7"/>
          <p:cNvSpPr txBox="1">
            <a:spLocks noGrp="1" noChangeArrowheads="1"/>
          </p:cNvSpPr>
          <p:nvPr/>
        </p:nvSpPr>
        <p:spPr bwMode="auto">
          <a:xfrm>
            <a:off x="3884028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/>
            <a:fld id="{7D001FF6-CC09-4BED-9156-30C49A542D4F}" type="slidenum">
              <a:rPr lang="en-US" altLang="en-US" sz="1200">
                <a:latin typeface="Arial" charset="0"/>
              </a:rPr>
              <a:pPr algn="r" eaLnBrk="1" hangingPunct="1"/>
              <a:t>7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25995" indent="-37469579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1815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599787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6200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04826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53452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02077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50703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E67712A7-7CDB-4D83-AD39-1277FF2D3CAC}" type="slidenum">
              <a:rPr lang="en-US" altLang="en-US" smtClean="0">
                <a:latin typeface="Arial" charset="0"/>
              </a:rPr>
              <a:pPr/>
              <a:t>8</a:t>
            </a:fld>
            <a:endParaRPr lang="en-US" altLang="en-US">
              <a:latin typeface="Arial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25995" indent="-37469579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1815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599787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6200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04826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53452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02077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50703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17237BD9-B717-41CE-A266-920F35982866}" type="slidenum">
              <a:rPr lang="en-US" altLang="en-US" smtClean="0">
                <a:latin typeface="Arial" charset="0"/>
              </a:rPr>
              <a:pPr/>
              <a:t>10</a:t>
            </a:fld>
            <a:endParaRPr lang="en-US" altLang="en-US">
              <a:latin typeface="Arial" charset="0"/>
            </a:endParaRPr>
          </a:p>
        </p:txBody>
      </p:sp>
      <p:sp>
        <p:nvSpPr>
          <p:cNvPr id="65539" name="Rectangle 7"/>
          <p:cNvSpPr txBox="1">
            <a:spLocks noGrp="1" noChangeArrowheads="1"/>
          </p:cNvSpPr>
          <p:nvPr/>
        </p:nvSpPr>
        <p:spPr bwMode="auto">
          <a:xfrm>
            <a:off x="3884028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/>
            <a:fld id="{B5042981-7211-4D2A-8CA3-1BE48CA013DF}" type="slidenum">
              <a:rPr lang="en-US" altLang="en-US" sz="1200">
                <a:latin typeface="Arial" charset="0"/>
              </a:rPr>
              <a:pPr algn="r" eaLnBrk="1" hangingPunct="1"/>
              <a:t>10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55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7388"/>
            <a:ext cx="6088063" cy="3425825"/>
          </a:xfrm>
          <a:ln/>
        </p:spPr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712" y="4344025"/>
            <a:ext cx="5028579" cy="41144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25995" indent="-37469579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1815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599787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6200" indent="-227428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04826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53452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02077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50703" indent="-227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fld id="{83F949D0-E7C9-44CB-8725-D5CFB585CB50}" type="slidenum">
              <a:rPr lang="en-US" altLang="en-US" smtClean="0">
                <a:latin typeface="Arial" charset="0"/>
              </a:rPr>
              <a:pPr/>
              <a:t>11</a:t>
            </a:fld>
            <a:endParaRPr lang="en-US" altLang="en-US">
              <a:latin typeface="Arial" charset="0"/>
            </a:endParaRPr>
          </a:p>
        </p:txBody>
      </p:sp>
      <p:sp>
        <p:nvSpPr>
          <p:cNvPr id="66563" name="Rectangle 7"/>
          <p:cNvSpPr txBox="1">
            <a:spLocks noGrp="1" noChangeArrowheads="1"/>
          </p:cNvSpPr>
          <p:nvPr/>
        </p:nvSpPr>
        <p:spPr bwMode="auto">
          <a:xfrm>
            <a:off x="3884028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 anchor="b"/>
          <a:lstStyle>
            <a:lvl1pPr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/>
            <a:fld id="{39C1A77C-8E11-45CD-86F6-C5169BDCB079}" type="slidenum">
              <a:rPr lang="en-US" altLang="en-US" sz="1200">
                <a:latin typeface="Arial" charset="0"/>
              </a:rPr>
              <a:pPr algn="r" eaLnBrk="1" hangingPunct="1"/>
              <a:t>11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65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14" rIns="91425" bIns="45714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1:notes"/>
          <p:cNvSpPr txBox="1">
            <a:spLocks noGrp="1"/>
          </p:cNvSpPr>
          <p:nvPr>
            <p:ph type="body" idx="1"/>
          </p:nvPr>
        </p:nvSpPr>
        <p:spPr>
          <a:xfrm>
            <a:off x="702310" y="4480004"/>
            <a:ext cx="5618480" cy="366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75" tIns="93275" rIns="93275" bIns="93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9A93B-CCD2-405F-8A5D-FFBEB216E4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F0C64F-C858-43D5-8E1B-321A66A0D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BFFB6-9578-4B4C-B736-5AE7D896D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B1123-51F2-4DD0-A141-B889649C7AC9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39959-B517-4539-96D6-566C1BF8B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0EC73-3CFA-47A3-896A-5961D8847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6094-6177-4C65-9D2F-BA41FC40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06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B2587-EBC9-466F-9092-4BA3865B2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EAE2AC-1137-4A64-904F-B5F2E7DFC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A4654-CA00-4C53-952B-322AAA911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B1123-51F2-4DD0-A141-B889649C7AC9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321B8-976B-4B59-B868-7948DC1CC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FADC7-5C40-4A74-8D19-ADC70BD72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6094-6177-4C65-9D2F-BA41FC40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36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B9C1D4-18C5-41B9-9B30-E649A11AA6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707325-6184-437C-AA8D-5A09A9384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694DF5-B3E3-43A8-A382-472A486F6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B1123-51F2-4DD0-A141-B889649C7AC9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799B8-658C-4D6D-97D9-494F682EC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55F1DE-9EBD-45A3-AA8F-7F4EE865A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6094-6177-4C65-9D2F-BA41FC40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53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826684" y="1827213"/>
            <a:ext cx="4773083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2967" y="1827213"/>
            <a:ext cx="47752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DF071-A75C-4E9D-B90A-8B28E9321B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974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85AC9-954C-4AFA-B46F-CF90989CF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8A9CD-C162-4EEF-83AC-846047521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41168C-BF5C-48DF-B7F3-2FD450022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B1123-51F2-4DD0-A141-B889649C7AC9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D7E42-18A9-4156-800C-E3E1CB092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16DC4-147E-4F69-8BEA-83EB4C062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6094-6177-4C65-9D2F-BA41FC40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15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09380-40BE-4C59-88DC-51B3074EE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C16AC-F421-4E14-BAB6-CAC745EEF6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5CEB8-1F36-4D49-B890-6227028EA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B1123-51F2-4DD0-A141-B889649C7AC9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BDB82-7FF5-47AC-BBB3-3AC04B587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7DF22-740E-4EA7-B821-241BF1B49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6094-6177-4C65-9D2F-BA41FC40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95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5832A-E334-4170-91D7-92F829E54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45AA9-F46C-41EA-9B0E-D93CFCB4F9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27B475-CC3E-4FE1-BB7F-C1F953BB9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B24C3F-2965-4277-9DF2-B53A610DC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B1123-51F2-4DD0-A141-B889649C7AC9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A39040-EA1E-4133-BA51-22F048E87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CADF85-6E04-4095-B7A9-9E92EF7B8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6094-6177-4C65-9D2F-BA41FC40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83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15AAF-4FA1-4C39-BC6F-5EFE04941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B1D494-88B5-4332-96CA-5C9D6210C2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C0412B-9221-47B6-93E0-F24626EB4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52F473-2704-47C3-ACAB-EE161F0C30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3BDB6C-829E-4E57-ADBD-24E37F4D03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B5F48C-58CE-4641-98D8-1223960E1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B1123-51F2-4DD0-A141-B889649C7AC9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D63C69-3AEE-43F4-83C8-58C82C895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1524D6-D57F-41C8-B58F-D17223077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6094-6177-4C65-9D2F-BA41FC40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07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57752-5020-4483-B68C-447422F8F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67ADD7-824C-466C-A87D-44A90D62D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B1123-51F2-4DD0-A141-B889649C7AC9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DCA930-F472-4CB4-BCA1-A09197CCA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F307ED-192C-46F5-8615-426EB1AA7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6094-6177-4C65-9D2F-BA41FC40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02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846A9B-D32E-45B3-BC7A-B1F8544E4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B1123-51F2-4DD0-A141-B889649C7AC9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691B99-9626-4360-BB2F-4B6691DC3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870C90-347C-45B7-BF40-C50F129C1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6094-6177-4C65-9D2F-BA41FC40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61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2F5C2-3F02-46EB-AC1C-7F2F29630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6D6EB-4A12-4188-8D53-8CEFA4795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7B686A-4D38-4238-8321-0BE5D44AF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1EDD2-6607-4EDB-9B58-2BB212EB3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B1123-51F2-4DD0-A141-B889649C7AC9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9A6DD4-21BF-40CF-A077-1A29DB43E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C0A01-FC6A-46D2-8864-6CB261845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6094-6177-4C65-9D2F-BA41FC40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CD4B-5019-4845-8A59-6A4D9E7A7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55C1C3-8AD2-46EE-A7C4-0187DB1FAD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C48FF1-C207-466D-BD2A-667F4A78F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365FFA-5AFC-40A8-A9F3-85C5E9A8F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B1123-51F2-4DD0-A141-B889649C7AC9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FEC39-52C6-4116-B25B-A68209FFB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060FE-A0DD-4F15-95EE-3824AEE4A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76094-6177-4C65-9D2F-BA41FC40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321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A2C270-EC6C-40D0-810A-B30A8CAB2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807084-B63A-4E41-B28A-E6545F2EC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488FE-6181-421F-9A30-C4B7A6AD65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B1123-51F2-4DD0-A141-B889649C7AC9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08C56-B730-4E89-9863-22A81B66CB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D0644-2619-427F-B496-6EF4612CB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76094-6177-4C65-9D2F-BA41FC40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8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info.gov/content/pkg/FR-1999-05-26/pdf/99-13202.pd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cjustice.org/publications/immigrant-rights-and-the-covid-vaccine/" TargetMode="External"/><Relationship Id="rId3" Type="http://schemas.openxmlformats.org/officeDocument/2006/relationships/hyperlink" Target="https://www.ncjustice.org/wp-content/uploads/2018/12/IRRP_CHANGEStoPUBLIC-CHARGE-flyer-ENGLISH.pdf" TargetMode="External"/><Relationship Id="rId7" Type="http://schemas.openxmlformats.org/officeDocument/2006/relationships/hyperlink" Target="https://www.ncjustice.org/wp-content/uploads/2018/11/NCJC_IRRP-MEDICAID-Info-Brochure-English-Revised-May-2021.pdf" TargetMode="External"/><Relationship Id="rId2" Type="http://schemas.openxmlformats.org/officeDocument/2006/relationships/hyperlink" Target="http://www.ncjustice.org/public-char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uU8XeoXoi0U" TargetMode="External"/><Relationship Id="rId5" Type="http://schemas.openxmlformats.org/officeDocument/2006/relationships/hyperlink" Target="https://www.youtube.com/watch?v=Cax7Bf_bLV0" TargetMode="External"/><Relationship Id="rId4" Type="http://schemas.openxmlformats.org/officeDocument/2006/relationships/hyperlink" Target="https://www.ncjustice.org/wp-content/uploads/2018/12/IRRP_CHANGEStoPUBLIC-CHARGE-flyer-SPANISH.pdf" TargetMode="External"/><Relationship Id="rId9" Type="http://schemas.openxmlformats.org/officeDocument/2006/relationships/hyperlink" Target="https://www.ncjustice.org/publications/immigrant-access-to-health-care-benefits-in-time-of-emergency/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tectingimmigrantfamilies.org/know-your-rights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justice.org/sites/default/files/Immigrant%20Eligibility%20Insurance%20Brochure%20-%20LSSP%20%20NCJC.pdf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library.niwap.org/wp-content/uploads/2015/pdf/12_CH4.2-BB-Public-Benefits-for-Immigrant-Women-and-Children-2.17.14-1.pdf" TargetMode="External"/><Relationship Id="rId4" Type="http://schemas.openxmlformats.org/officeDocument/2006/relationships/hyperlink" Target="https://www.hhs.gov/civil-rights/for-individuals/special-topics/national-origin/domestic-violence/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caid.gov/Federal-Policy-Guidance/downloads/sho092100.pdf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hhs.gov/ocr/lep" TargetMode="External"/><Relationship Id="rId4" Type="http://schemas.openxmlformats.org/officeDocument/2006/relationships/hyperlink" Target="https://www.hhs.gov/civil-rights/for-individuals/special-topics/national-origin/tri-agency/index.html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fbPuxkyf3oV5Zphor_uEyFunG_MOVjQ2vfuxzSWX13Q/edit" TargetMode="External"/><Relationship Id="rId2" Type="http://schemas.openxmlformats.org/officeDocument/2006/relationships/hyperlink" Target="https://www.govinfo.gov/content/pkg/FR-1999-05-26/pdf/99-13202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hitehouse.gov/briefing-room/presidential-actions/2021/02/02/executive-order-restoring-faith-in-our-legal-immigration-systems-and-strengthening-integration-and-inclusion-efforts-for-new-americans/" TargetMode="External"/><Relationship Id="rId4" Type="http://schemas.openxmlformats.org/officeDocument/2006/relationships/hyperlink" Target="https://www.uscis.gov/legal-resources/final-rule-public-charge-ground-inadmissibility" TargetMode="Externa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ustice.gov/file/19871/download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6" name="Rectangle 135">
            <a:extLst>
              <a:ext uri="{FF2B5EF4-FFF2-40B4-BE49-F238E27FC236}">
                <a16:creationId xmlns:a16="http://schemas.microsoft.com/office/drawing/2014/main" id="{A9029686-459F-45FA-8D51-079DE7AA2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1" name="Picture 9" descr="Diana-Narvaez_MBF__MG_63561-550x366"/>
          <p:cNvPicPr>
            <a:picLocks noGrp="1" noChangeAspect="1" noChangeArrowheads="1"/>
          </p:cNvPicPr>
          <p:nvPr>
            <p:ph sz="quarter" idx="4294967295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1" r="1" b="4312"/>
          <a:stretch/>
        </p:blipFill>
        <p:spPr>
          <a:xfrm>
            <a:off x="7554137" y="1366856"/>
            <a:ext cx="4637558" cy="2642616"/>
          </a:xfrm>
          <a:prstGeom prst="rect">
            <a:avLst/>
          </a:prstGeom>
        </p:spPr>
      </p:pic>
      <p:pic>
        <p:nvPicPr>
          <p:cNvPr id="4" name="Picture 3" descr="A bunch of food on a table&#10;&#10;Description automatically generated">
            <a:extLst>
              <a:ext uri="{FF2B5EF4-FFF2-40B4-BE49-F238E27FC236}">
                <a16:creationId xmlns:a16="http://schemas.microsoft.com/office/drawing/2014/main" id="{5DC472AD-16C2-0E4A-BA9F-E1958778184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27" r="-1" b="-1"/>
          <a:stretch/>
        </p:blipFill>
        <p:spPr>
          <a:xfrm>
            <a:off x="7555687" y="4005739"/>
            <a:ext cx="4636008" cy="2606040"/>
          </a:xfrm>
          <a:prstGeom prst="rect">
            <a:avLst/>
          </a:prstGeom>
        </p:spPr>
      </p:pic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60D18ED8-2F35-4D33-9DC6-1D564B0BE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555687" y="4009472"/>
            <a:ext cx="4636008" cy="0"/>
          </a:xfrm>
          <a:prstGeom prst="line">
            <a:avLst/>
          </a:prstGeom>
          <a:ln w="12700">
            <a:solidFill>
              <a:srgbClr val="FE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Freeform 6">
            <a:extLst>
              <a:ext uri="{FF2B5EF4-FFF2-40B4-BE49-F238E27FC236}">
                <a16:creationId xmlns:a16="http://schemas.microsoft.com/office/drawing/2014/main" id="{A6D93E5B-E6D4-4BE7-9A01-4843AC2F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9421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Freeform 7">
            <a:extLst>
              <a:ext uri="{FF2B5EF4-FFF2-40B4-BE49-F238E27FC236}">
                <a16:creationId xmlns:a16="http://schemas.microsoft.com/office/drawing/2014/main" id="{90EC5862-F875-4BEE-97FA-84C7D99D8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92875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" name="Rectangle 8">
            <a:extLst>
              <a:ext uri="{FF2B5EF4-FFF2-40B4-BE49-F238E27FC236}">
                <a16:creationId xmlns:a16="http://schemas.microsoft.com/office/drawing/2014/main" id="{01B7939E-80F8-471D-B445-BAC41D913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" y="634080"/>
            <a:ext cx="7275530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2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04201" y="951272"/>
            <a:ext cx="6149595" cy="1053387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altLang="en-US" sz="32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Immigrants </a:t>
            </a:r>
            <a:r>
              <a:rPr lang="en-US" altLang="en-US" sz="32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Eligibility for Benefits and Public Charge Updates</a:t>
            </a:r>
            <a:br>
              <a:rPr lang="en-US" altLang="en-US" sz="23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endParaRPr lang="en-US" altLang="en-US" sz="2300" kern="1200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type="body" sz="half" idx="4294967295"/>
          </p:nvPr>
        </p:nvSpPr>
        <p:spPr>
          <a:xfrm>
            <a:off x="811094" y="2055117"/>
            <a:ext cx="6149595" cy="347899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defRPr/>
            </a:pPr>
            <a:endParaRPr lang="en-US" altLang="en-US" sz="2400" dirty="0">
              <a:solidFill>
                <a:srgbClr val="FE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2400" dirty="0">
                <a:solidFill>
                  <a:srgbClr val="FE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Kate Woomer-Deters</a:t>
            </a:r>
          </a:p>
          <a:p>
            <a:pPr>
              <a:defRPr/>
            </a:pPr>
            <a:r>
              <a:rPr lang="en-US" altLang="en-US" sz="2400" dirty="0">
                <a:solidFill>
                  <a:srgbClr val="FE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North Carolina Justice Center</a:t>
            </a:r>
          </a:p>
          <a:p>
            <a:pPr>
              <a:defRPr/>
            </a:pPr>
            <a:r>
              <a:rPr lang="en-US" altLang="en-US" sz="2400" dirty="0">
                <a:solidFill>
                  <a:srgbClr val="FE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Updated May 2021</a:t>
            </a:r>
            <a:endParaRPr lang="en-US" altLang="en-US" sz="2400" dirty="0">
              <a:solidFill>
                <a:srgbClr val="FEFF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958884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22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altLang="en-US" sz="3400" b="1">
                <a:effectLst>
                  <a:outerShdw blurRad="38100" dist="38100" dir="2700000" algn="tl">
                    <a:srgbClr val="C0C0C0"/>
                  </a:outerShdw>
                </a:effectLst>
              </a:rPr>
              <a:t>Health Programs That Can Be Provided to All Immigrants Regardless of Status or With No Status At All:</a:t>
            </a:r>
          </a:p>
        </p:txBody>
      </p:sp>
      <p:graphicFrame>
        <p:nvGraphicFramePr>
          <p:cNvPr id="133125" name="Rectangle 3">
            <a:extLst>
              <a:ext uri="{FF2B5EF4-FFF2-40B4-BE49-F238E27FC236}">
                <a16:creationId xmlns:a16="http://schemas.microsoft.com/office/drawing/2014/main" id="{0B697C98-208A-4EAB-A95D-8BF4C7B59B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9763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32D1ABC-6643-4225-8373-A67D4C8C7C0F}"/>
              </a:ext>
            </a:extLst>
          </p:cNvPr>
          <p:cNvSpPr txBox="1"/>
          <p:nvPr/>
        </p:nvSpPr>
        <p:spPr>
          <a:xfrm>
            <a:off x="379663" y="6368717"/>
            <a:ext cx="663341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Source: 8 U.S.C. </a:t>
            </a:r>
            <a:r>
              <a:rPr lang="en-US" dirty="0">
                <a:ea typeface="+mn-lt"/>
                <a:cs typeface="+mn-lt"/>
              </a:rPr>
              <a:t>§</a:t>
            </a:r>
            <a:r>
              <a:rPr lang="en-US" dirty="0">
                <a:cs typeface="Calibri"/>
              </a:rPr>
              <a:t>1611.</a:t>
            </a:r>
          </a:p>
        </p:txBody>
      </p:sp>
    </p:spTree>
    <p:extLst>
      <p:ext uri="{BB962C8B-B14F-4D97-AF65-F5344CB8AC3E}">
        <p14:creationId xmlns:p14="http://schemas.microsoft.com/office/powerpoint/2010/main" val="250681556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06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defRPr/>
            </a:pPr>
            <a:r>
              <a:rPr lang="en-US" altLang="en-US" sz="4000" b="1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Programs “Necessary to Protect Life or Safety”</a:t>
            </a: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endParaRPr lang="en-US" altLang="en-US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defRPr/>
            </a:pPr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Mental illness or substance abuse treatment</a:t>
            </a:r>
          </a:p>
          <a:p>
            <a:pPr lvl="1">
              <a:defRPr/>
            </a:pPr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Medical &amp; public health services &amp; mental health, disability or substance abuse services necessary to protect life or safety</a:t>
            </a:r>
          </a:p>
          <a:p>
            <a:pPr lvl="1">
              <a:defRPr/>
            </a:pPr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Child and adult protective services</a:t>
            </a:r>
          </a:p>
          <a:p>
            <a:pPr lvl="1">
              <a:defRPr/>
            </a:pPr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Violence and abuse prevention, including domestic violence</a:t>
            </a:r>
          </a:p>
          <a:p>
            <a:pPr lvl="1">
              <a:defRPr/>
            </a:pPr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Short-term shelter, housing assistance (e.g., battered women’s shelters)</a:t>
            </a:r>
          </a:p>
          <a:p>
            <a:pPr lvl="1">
              <a:defRPr/>
            </a:pPr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  <a:highlight>
                  <a:srgbClr val="FFFF00"/>
                </a:highlight>
              </a:rPr>
              <a:t>Soup kitchens, food banks, other nutritional assistance programs</a:t>
            </a:r>
            <a:endParaRPr lang="en-US" altLang="en-US" sz="2000">
              <a:effectLst>
                <a:outerShdw blurRad="38100" dist="38100" dir="2700000" algn="tl">
                  <a:srgbClr val="C0C0C0"/>
                </a:outerShdw>
              </a:effectLst>
              <a:highlight>
                <a:srgbClr val="FFFF00"/>
              </a:highlight>
              <a:cs typeface="Calibri"/>
            </a:endParaRPr>
          </a:p>
          <a:p>
            <a:pPr lvl="1">
              <a:defRPr/>
            </a:pPr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Other services necessary for the protection of life or safety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F5F707-CA50-439E-A72C-2FA42631B8F5}"/>
              </a:ext>
            </a:extLst>
          </p:cNvPr>
          <p:cNvSpPr txBox="1"/>
          <p:nvPr/>
        </p:nvSpPr>
        <p:spPr>
          <a:xfrm>
            <a:off x="4350084" y="6087979"/>
            <a:ext cx="7569200" cy="113467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1400" dirty="0">
                <a:cs typeface="Calibri"/>
              </a:rPr>
              <a:t>Source: </a:t>
            </a:r>
            <a:r>
              <a:rPr lang="en-US" sz="1400" i="1" dirty="0">
                <a:ea typeface="+mn-lt"/>
                <a:cs typeface="+mn-lt"/>
              </a:rPr>
              <a:t>Final Specification of Community Programs Necessary for the Protection of Life and Safety</a:t>
            </a:r>
            <a:r>
              <a:rPr lang="en-US" sz="1400" dirty="0">
                <a:ea typeface="+mn-lt"/>
                <a:cs typeface="+mn-lt"/>
              </a:rPr>
              <a:t>, 1/16/01, 66 Fed. Reg. 3613</a:t>
            </a:r>
          </a:p>
          <a:p>
            <a:pPr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en-US" dirty="0">
              <a:ea typeface="+mn-lt"/>
              <a:cs typeface="+mn-lt"/>
            </a:endParaRPr>
          </a:p>
          <a:p>
            <a:pPr algn="l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321332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355CF0-422E-4E6A-95EA-261971F67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AAB4C9-A497-47E0-A05B-3D4FE4BB0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557" y="637953"/>
            <a:ext cx="7659688" cy="318950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Access Barrier:  Public Charge</a:t>
            </a:r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8AA5B50B-519E-4763-9EFB-2C80373D1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789091" y="4356608"/>
            <a:ext cx="542047" cy="1997227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298FD7FF-CB14-4A07-B879-0731A1847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783841" y="4214476"/>
            <a:ext cx="369761" cy="1783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CA0D5741-1590-4555-A7A7-DC9B4E2E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951746" y="4122185"/>
            <a:ext cx="201857" cy="1727743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3E9C0339-B0D3-40BA-96EF-3C1DB738AE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6820" y="4214476"/>
            <a:ext cx="339126" cy="1783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7">
            <a:extLst>
              <a:ext uri="{FF2B5EF4-FFF2-40B4-BE49-F238E27FC236}">
                <a16:creationId xmlns:a16="http://schemas.microsoft.com/office/drawing/2014/main" id="{A4B9A42A-C5B8-4470-8743-670E34420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122186"/>
            <a:ext cx="201857" cy="1727743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8">
            <a:extLst>
              <a:ext uri="{FF2B5EF4-FFF2-40B4-BE49-F238E27FC236}">
                <a16:creationId xmlns:a16="http://schemas.microsoft.com/office/drawing/2014/main" id="{EDB12AFC-55F8-4AE8-9351-0F38D0C5D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51447" y="4122187"/>
            <a:ext cx="7978524" cy="1647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9D637-F80F-4CBC-909A-E8A275FAC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6557" y="4376667"/>
            <a:ext cx="7659688" cy="1089254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2800" kern="1200">
              <a:solidFill>
                <a:srgbClr val="FE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" name="Rectangle 8">
            <a:extLst>
              <a:ext uri="{FF2B5EF4-FFF2-40B4-BE49-F238E27FC236}">
                <a16:creationId xmlns:a16="http://schemas.microsoft.com/office/drawing/2014/main" id="{C58506DD-7B3D-4594-846B-F78590BE9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5946" y="4356608"/>
            <a:ext cx="3122079" cy="164110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9684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6" name="Rectangle 165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69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3" name="Google Shape;223;p11"/>
          <p:cNvSpPr txBox="1"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spcFirstLastPara="1" lIns="68575" tIns="34275" rIns="68575" bIns="34275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700"/>
              <a:buFont typeface="Calibri"/>
              <a:buNone/>
            </a:pPr>
            <a:r>
              <a:rPr lang="en-US" sz="4000" b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/>
                <a:sym typeface="Calibri"/>
              </a:rPr>
              <a:t>BACKGROUND: </a:t>
            </a:r>
            <a:br>
              <a:rPr lang="en-US" sz="4000" b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/>
                <a:sym typeface="Calibri"/>
              </a:rPr>
            </a:br>
            <a:r>
              <a:rPr lang="en-US" sz="4000" b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/>
                <a:sym typeface="Calibri"/>
              </a:rPr>
              <a:t>PUBLIC CHARGE</a:t>
            </a:r>
          </a:p>
        </p:txBody>
      </p:sp>
      <p:sp>
        <p:nvSpPr>
          <p:cNvPr id="224" name="Google Shape;224;p11"/>
          <p:cNvSpPr txBox="1">
            <a:spLocks noGrp="1"/>
          </p:cNvSpPr>
          <p:nvPr>
            <p:ph idx="1"/>
          </p:nvPr>
        </p:nvSpPr>
        <p:spPr>
          <a:xfrm>
            <a:off x="1119322" y="2494450"/>
            <a:ext cx="6851661" cy="3672502"/>
          </a:xfrm>
        </p:spPr>
        <p:txBody>
          <a:bodyPr spcFirstLastPara="1" lIns="68575" tIns="34275" rIns="68575" bIns="34275" anchorCtr="0">
            <a:normAutofit/>
          </a:bodyPr>
          <a:lstStyle/>
          <a:p>
            <a:pPr marL="3810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lang="en-US" sz="1500" b="1" dirty="0">
              <a:latin typeface="Calibri"/>
              <a:ea typeface="Calibri"/>
              <a:cs typeface="Calibri"/>
              <a:sym typeface="Calibri"/>
            </a:endParaRPr>
          </a:p>
          <a:p>
            <a:pPr marL="38100" lvl="0" indent="0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1500" b="1" dirty="0">
                <a:latin typeface="Calibri"/>
                <a:ea typeface="Calibri"/>
                <a:cs typeface="Calibri"/>
                <a:sym typeface="Calibri"/>
              </a:rPr>
              <a:t>“Public Charge” </a:t>
            </a:r>
            <a:r>
              <a:rPr lang="en-US" sz="1500" dirty="0">
                <a:latin typeface="Calibri"/>
                <a:ea typeface="Calibri"/>
                <a:cs typeface="Calibri"/>
                <a:sym typeface="Calibri"/>
              </a:rPr>
              <a:t>is a term used in immigration law to refer to a person who is likely to become dependent on the government for support.   Law in place since 1882.</a:t>
            </a:r>
          </a:p>
          <a:p>
            <a:pPr marL="38100" lvl="0" indent="0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lang="en-US" sz="1500" dirty="0">
              <a:latin typeface="Calibri"/>
              <a:ea typeface="Calibri"/>
              <a:cs typeface="Calibri"/>
              <a:sym typeface="Calibri"/>
            </a:endParaRPr>
          </a:p>
          <a:p>
            <a:pPr marL="38100" lvl="0" indent="0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1500" dirty="0">
                <a:latin typeface="Calibri"/>
                <a:ea typeface="Calibri"/>
                <a:cs typeface="Calibri"/>
                <a:sym typeface="Calibri"/>
              </a:rPr>
              <a:t>A public charge assessment is made: </a:t>
            </a:r>
          </a:p>
          <a:p>
            <a:pPr marL="419100" lvl="0" indent="-34290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</a:pPr>
            <a:r>
              <a:rPr lang="en-US" sz="1500" dirty="0">
                <a:latin typeface="Calibri"/>
                <a:ea typeface="Calibri"/>
                <a:cs typeface="Calibri"/>
                <a:sym typeface="Calibri"/>
              </a:rPr>
              <a:t>When a person </a:t>
            </a:r>
            <a:r>
              <a:rPr lang="en-US" sz="1500" b="1" dirty="0">
                <a:latin typeface="Calibri"/>
                <a:ea typeface="Calibri"/>
                <a:cs typeface="Calibri"/>
                <a:sym typeface="Calibri"/>
              </a:rPr>
              <a:t>applies to enter </a:t>
            </a:r>
            <a:r>
              <a:rPr lang="en-US" sz="1500" dirty="0">
                <a:latin typeface="Calibri"/>
                <a:ea typeface="Calibri"/>
                <a:cs typeface="Calibri"/>
                <a:sym typeface="Calibri"/>
              </a:rPr>
              <a:t>the U.S. or </a:t>
            </a:r>
          </a:p>
          <a:p>
            <a:pPr marL="419100" lvl="0" indent="-342900" rtl="0"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</a:pPr>
            <a:r>
              <a:rPr lang="en-US" sz="1500" b="1" dirty="0">
                <a:latin typeface="Calibri"/>
                <a:ea typeface="Calibri"/>
                <a:cs typeface="Calibri"/>
                <a:sym typeface="Calibri"/>
              </a:rPr>
              <a:t>Applies to adjust status </a:t>
            </a:r>
            <a:r>
              <a:rPr lang="en-US" sz="1500" dirty="0">
                <a:latin typeface="Calibri"/>
                <a:ea typeface="Calibri"/>
                <a:cs typeface="Calibri"/>
                <a:sym typeface="Calibri"/>
              </a:rPr>
              <a:t>to become a  </a:t>
            </a:r>
          </a:p>
          <a:p>
            <a:pPr marL="76200" lvl="0" indent="0" rtl="0"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</a:pPr>
            <a:r>
              <a:rPr lang="en-US" sz="1500" dirty="0">
                <a:latin typeface="Calibri"/>
                <a:ea typeface="Calibri"/>
                <a:cs typeface="Calibri"/>
                <a:sym typeface="Calibri"/>
              </a:rPr>
              <a:t>     Lawful Permanent Resident (LPR),</a:t>
            </a:r>
          </a:p>
          <a:p>
            <a:pPr marL="76200" lvl="0" indent="0" rtl="0"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</a:pPr>
            <a:endParaRPr lang="en-US" sz="1500" dirty="0">
              <a:latin typeface="Calibri"/>
              <a:ea typeface="Calibri"/>
              <a:cs typeface="Calibri"/>
              <a:sym typeface="Calibri"/>
            </a:endParaRPr>
          </a:p>
          <a:p>
            <a:pPr marL="76200" lvl="0" indent="0" rtl="0"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</a:pPr>
            <a:r>
              <a:rPr lang="en-US" sz="15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500" i="1" dirty="0">
                <a:latin typeface="Calibri"/>
                <a:ea typeface="Calibri"/>
                <a:cs typeface="Calibri"/>
                <a:sym typeface="Calibri"/>
              </a:rPr>
              <a:t>DOES NOT APPLY when a person is                                          </a:t>
            </a:r>
            <a:endParaRPr lang="en-US" sz="1500" dirty="0">
              <a:latin typeface="Calibri"/>
              <a:ea typeface="Calibri"/>
              <a:cs typeface="Calibri"/>
              <a:sym typeface="Calibri"/>
            </a:endParaRPr>
          </a:p>
          <a:p>
            <a:pPr marL="76200" lvl="0" indent="0" rtl="0"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</a:pPr>
            <a:r>
              <a:rPr lang="en-US" sz="1500" i="1" dirty="0">
                <a:latin typeface="Calibri"/>
                <a:ea typeface="Calibri"/>
                <a:cs typeface="Calibri"/>
                <a:sym typeface="Calibri"/>
              </a:rPr>
              <a:t>     applying to become a U.S. citizen</a:t>
            </a:r>
            <a:endParaRPr lang="en-US" sz="1500" dirty="0">
              <a:latin typeface="Calibri"/>
              <a:ea typeface="Calibri"/>
              <a:cs typeface="Calibri"/>
              <a:sym typeface="Calibri"/>
            </a:endParaRPr>
          </a:p>
          <a:p>
            <a:pPr marL="63500" lvl="0" indent="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lang="en-US" sz="1500" dirty="0">
              <a:latin typeface="Calibri"/>
              <a:ea typeface="Calibri"/>
              <a:cs typeface="Calibri"/>
              <a:sym typeface="Calibri"/>
            </a:endParaRPr>
          </a:p>
          <a:p>
            <a:pPr marL="1028700" lvl="0" indent="0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200"/>
              <a:buNone/>
            </a:pPr>
            <a:endParaRPr lang="en-US" sz="1500" dirty="0"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id="101" name="Graphic 100" descr="Gavel">
            <a:extLst>
              <a:ext uri="{FF2B5EF4-FFF2-40B4-BE49-F238E27FC236}">
                <a16:creationId xmlns:a16="http://schemas.microsoft.com/office/drawing/2014/main" id="{07156231-313D-45F7-8C97-F3572A5B41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08121" y="3223259"/>
            <a:ext cx="2943693" cy="2943693"/>
          </a:xfrm>
          <a:prstGeom prst="rect">
            <a:avLst/>
          </a:prstGeom>
        </p:spPr>
      </p:pic>
      <p:sp>
        <p:nvSpPr>
          <p:cNvPr id="225" name="Google Shape;225;p11"/>
          <p:cNvSpPr txBox="1"/>
          <p:nvPr/>
        </p:nvSpPr>
        <p:spPr>
          <a:xfrm>
            <a:off x="8433047" y="6258757"/>
            <a:ext cx="512700" cy="369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07132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36456" y="609600"/>
            <a:ext cx="2743357" cy="56324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br>
              <a:rPr lang="en-US" altLang="en-US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en-US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Fear of "Public Charge"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fld id="{FA139651-1FDE-4314-B41C-DCE265A0F053}" type="slidenum">
              <a:rPr lang="en-US" altLang="en-US" sz="1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pPr algn="r" eaLnBrk="1" hangingPunct="1">
                <a:spcAft>
                  <a:spcPts val="600"/>
                </a:spcAft>
                <a:defRPr/>
              </a:pPr>
              <a:t>14</a:t>
            </a:fld>
            <a:endParaRPr lang="en-US" altLang="en-US" sz="140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aphicFrame>
        <p:nvGraphicFramePr>
          <p:cNvPr id="23557" name="Rectangle 3">
            <a:extLst>
              <a:ext uri="{FF2B5EF4-FFF2-40B4-BE49-F238E27FC236}">
                <a16:creationId xmlns:a16="http://schemas.microsoft.com/office/drawing/2014/main" id="{B9B8CD92-927A-454D-8830-E9C5FE82ADC0}"/>
              </a:ext>
            </a:extLst>
          </p:cNvPr>
          <p:cNvGraphicFramePr/>
          <p:nvPr/>
        </p:nvGraphicFramePr>
        <p:xfrm>
          <a:off x="4150566" y="679906"/>
          <a:ext cx="7204978" cy="5588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80423512"/>
      </p:ext>
    </p:extLst>
  </p:cSld>
  <p:clrMapOvr>
    <a:masterClrMapping/>
  </p:clrMapOvr>
  <p:transition spd="med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n-US" sz="3400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</a:rPr>
              <a:t>The Rule Has Always Considered A List of Factors About a Person to Determine if She Will be a “Public Charge” or Not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</p:spPr>
        <p:txBody>
          <a:bodyPr anchor="ctr">
            <a:normAutofit lnSpcReduction="10000"/>
          </a:bodyPr>
          <a:lstStyle/>
          <a:p>
            <a:pPr marL="457200" indent="-457200">
              <a:spcBef>
                <a:spcPts val="0"/>
              </a:spcBef>
              <a:buClr>
                <a:schemeClr val="dk1"/>
              </a:buClr>
              <a:buSzPts val="2400"/>
            </a:pPr>
            <a:r>
              <a:rPr lang="en-US" sz="2200" dirty="0"/>
              <a:t>USCIS (Immigration Service) is supposed to look at all these factors in assessing “public charge”: </a:t>
            </a:r>
            <a:endParaRPr lang="en-US" sz="2200"/>
          </a:p>
          <a:p>
            <a:pPr marL="836295" lvl="2" indent="-342900">
              <a:spcBef>
                <a:spcPts val="0"/>
              </a:spcBef>
              <a:buClr>
                <a:schemeClr val="dk1"/>
              </a:buClr>
              <a:buSzPts val="2400"/>
            </a:pPr>
            <a:r>
              <a:rPr lang="en-US" sz="2200" dirty="0">
                <a:latin typeface="Cabin"/>
                <a:ea typeface="Cabin"/>
                <a:cs typeface="Cabin"/>
                <a:sym typeface="Cabin"/>
              </a:rPr>
              <a:t>  Age</a:t>
            </a:r>
            <a:endParaRPr lang="en-US" sz="2200" dirty="0">
              <a:cs typeface="Calibri" panose="020F0502020204030204"/>
            </a:endParaRPr>
          </a:p>
          <a:p>
            <a:pPr marL="923290" lvl="2" indent="-342900">
              <a:spcBef>
                <a:spcPts val="0"/>
              </a:spcBef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en-US" sz="2200" dirty="0">
                <a:latin typeface="Cabin"/>
                <a:ea typeface="Cabin"/>
                <a:cs typeface="Cabin"/>
                <a:sym typeface="Cabin"/>
              </a:rPr>
              <a:t>Health</a:t>
            </a:r>
            <a:endParaRPr lang="en-US" sz="2200" dirty="0">
              <a:cs typeface="Calibri" panose="020F0502020204030204"/>
            </a:endParaRPr>
          </a:p>
          <a:p>
            <a:pPr marL="923290" lvl="2" indent="-342900">
              <a:spcBef>
                <a:spcPts val="0"/>
              </a:spcBef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en-US" sz="2200" dirty="0">
                <a:latin typeface="Cabin"/>
                <a:ea typeface="Cabin"/>
                <a:cs typeface="Cabin"/>
                <a:sym typeface="Cabin"/>
              </a:rPr>
              <a:t>Family status</a:t>
            </a:r>
            <a:endParaRPr lang="en-US" sz="2200" dirty="0">
              <a:cs typeface="Calibri" panose="020F0502020204030204"/>
            </a:endParaRPr>
          </a:p>
          <a:p>
            <a:pPr marL="923290" lvl="2" indent="-342900">
              <a:spcBef>
                <a:spcPts val="0"/>
              </a:spcBef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en-US" sz="2200" dirty="0">
                <a:latin typeface="Cabin"/>
                <a:ea typeface="Cabin"/>
                <a:cs typeface="Cabin"/>
                <a:sym typeface="Cabin"/>
              </a:rPr>
              <a:t>Financial status</a:t>
            </a:r>
            <a:endParaRPr lang="en-US" sz="2200" dirty="0">
              <a:cs typeface="Calibri" panose="020F0502020204030204"/>
            </a:endParaRPr>
          </a:p>
          <a:p>
            <a:pPr marL="923290" lvl="2" indent="-342900">
              <a:spcBef>
                <a:spcPts val="0"/>
              </a:spcBef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en-US" sz="2200" dirty="0">
                <a:latin typeface="Cabin"/>
                <a:ea typeface="Cabin"/>
                <a:cs typeface="Cabin"/>
                <a:sym typeface="Cabin"/>
              </a:rPr>
              <a:t>Education and skills</a:t>
            </a:r>
            <a:endParaRPr lang="en-US" sz="2200" dirty="0">
              <a:cs typeface="Calibri" panose="020F0502020204030204"/>
            </a:endParaRPr>
          </a:p>
          <a:p>
            <a:pPr marL="923290" lvl="2" indent="-342900">
              <a:spcBef>
                <a:spcPts val="0"/>
              </a:spcBef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en-US" sz="2200" dirty="0">
                <a:latin typeface="Cabin"/>
                <a:ea typeface="Cabin"/>
                <a:cs typeface="Cabin"/>
                <a:sym typeface="Cabin"/>
              </a:rPr>
              <a:t>Affidavit of support</a:t>
            </a:r>
            <a:endParaRPr lang="en-US" sz="2200" dirty="0">
              <a:latin typeface="Cabin"/>
              <a:ea typeface="Cabin"/>
              <a:cs typeface="Cabin"/>
            </a:endParaRPr>
          </a:p>
          <a:p>
            <a:pPr marL="923290" lvl="2" indent="-342900">
              <a:spcBef>
                <a:spcPts val="0"/>
              </a:spcBef>
              <a:buClr>
                <a:srgbClr val="000000"/>
              </a:buClr>
              <a:buSzPts val="2400"/>
            </a:pPr>
            <a:endParaRPr lang="en-US" sz="2200" dirty="0">
              <a:latin typeface="Cabin"/>
              <a:ea typeface="Cabin"/>
              <a:cs typeface="Cabin"/>
            </a:endParaRPr>
          </a:p>
          <a:p>
            <a:pPr marL="571500" lvl="1" indent="-31115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Arial,Sans-Serif" panose="020B0604020202020204" pitchFamily="34" charset="0"/>
              <a:buChar char="●"/>
            </a:pPr>
            <a:r>
              <a:rPr lang="en-US" sz="2200" dirty="0">
                <a:latin typeface="Calibri"/>
                <a:cs typeface="Calibri"/>
              </a:rPr>
              <a:t>No single factor determines whether a person is likely to become a public charge. </a:t>
            </a:r>
          </a:p>
          <a:p>
            <a:pPr marL="571500" lvl="1" indent="-31115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Arial,Sans-Serif" panose="020B0604020202020204" pitchFamily="34" charset="0"/>
              <a:buChar char="●"/>
            </a:pPr>
            <a:r>
              <a:rPr lang="en-US" sz="2200" dirty="0">
                <a:latin typeface="Calibri"/>
                <a:cs typeface="Calibri"/>
              </a:rPr>
              <a:t>The determination is based on assessment of all relevant factors.</a:t>
            </a:r>
            <a:endParaRPr lang="en-US" sz="2200">
              <a:ea typeface="+mn-lt"/>
              <a:cs typeface="+mn-lt"/>
            </a:endParaRPr>
          </a:p>
          <a:p>
            <a:pPr marL="571500" lvl="1" indent="-311150">
              <a:spcBef>
                <a:spcPts val="0"/>
              </a:spcBef>
              <a:spcAft>
                <a:spcPts val="600"/>
              </a:spcAft>
              <a:buSzPts val="2400"/>
              <a:buFont typeface="Arial,Sans-Serif" panose="020B0604020202020204" pitchFamily="34" charset="0"/>
              <a:buChar char="●"/>
            </a:pPr>
            <a:r>
              <a:rPr lang="en-US" sz="2200" dirty="0">
                <a:latin typeface="Calibri"/>
                <a:cs typeface="Calibri"/>
              </a:rPr>
              <a:t>The decision is </a:t>
            </a:r>
            <a:r>
              <a:rPr lang="en-US" sz="2200" b="1" u="sng" dirty="0">
                <a:latin typeface="Calibri"/>
                <a:cs typeface="Calibri"/>
              </a:rPr>
              <a:t>forward-looking</a:t>
            </a:r>
            <a:r>
              <a:rPr lang="en-US" sz="2200" dirty="0">
                <a:latin typeface="Calibri"/>
                <a:cs typeface="Calibri"/>
              </a:rPr>
              <a:t> and can’t be based only on what happened in the past.</a:t>
            </a:r>
            <a:endParaRPr lang="en-US" dirty="0"/>
          </a:p>
          <a:p>
            <a:pPr marL="580390" lvl="2" indent="0">
              <a:spcBef>
                <a:spcPts val="0"/>
              </a:spcBef>
              <a:buClr>
                <a:prstClr val="black"/>
              </a:buClr>
              <a:buSzPts val="2400"/>
              <a:buNone/>
            </a:pPr>
            <a:endParaRPr lang="en-US" sz="2200">
              <a:latin typeface="Cabin"/>
            </a:endParaRPr>
          </a:p>
          <a:p>
            <a:pPr marL="800100" lvl="1" indent="-457200">
              <a:spcBef>
                <a:spcPts val="0"/>
              </a:spcBef>
              <a:buClr>
                <a:prstClr val="black"/>
              </a:buClr>
              <a:buSzPts val="2400"/>
            </a:pPr>
            <a:endParaRPr lang="en-US" sz="2200" dirty="0">
              <a:latin typeface="Cabin"/>
              <a:cs typeface="Calibri" panose="020F0502020204030204"/>
            </a:endParaRPr>
          </a:p>
          <a:p>
            <a:endParaRPr lang="en-US" sz="220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10704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 spcFirstLastPara="1" vert="horz" lIns="68575" tIns="34275" rIns="68575" bIns="34275" anchorCtr="0">
            <a:normAutofit/>
          </a:bodyPr>
          <a:lstStyle/>
          <a:p>
            <a:pPr>
              <a:spcBef>
                <a:spcPts val="0"/>
              </a:spcBef>
              <a:buClr>
                <a:schemeClr val="lt1"/>
              </a:buClr>
              <a:buSzPts val="2500"/>
            </a:pPr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/>
                <a:cs typeface="Calibri"/>
              </a:rPr>
              <a:t>Exempt Immigrants </a:t>
            </a:r>
            <a:endParaRPr lang="en-US" sz="4000" b="1" i="0" u="none" cap="none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Verdana"/>
              <a:cs typeface="Calibri"/>
            </a:endParaRPr>
          </a:p>
        </p:txBody>
      </p:sp>
      <p:sp>
        <p:nvSpPr>
          <p:cNvPr id="262" name="Shape 262"/>
          <p:cNvSpPr txBox="1">
            <a:spLocks noGrp="1"/>
          </p:cNvSpPr>
          <p:nvPr>
            <p:ph idx="1"/>
          </p:nvPr>
        </p:nvSpPr>
        <p:spPr>
          <a:xfrm>
            <a:off x="1316765" y="2812887"/>
            <a:ext cx="9708995" cy="3567173"/>
          </a:xfrm>
        </p:spPr>
        <p:txBody>
          <a:bodyPr spcFirstLastPara="1" vert="horz" lIns="68575" tIns="34275" rIns="68575" bIns="34275" rtlCol="0" anchor="ctr" anchorCtr="0">
            <a:noAutofit/>
          </a:bodyPr>
          <a:lstStyle/>
          <a:p>
            <a:pPr marL="342900" indent="-311150">
              <a:spcBef>
                <a:spcPts val="0"/>
              </a:spcBef>
              <a:spcAft>
                <a:spcPts val="600"/>
              </a:spcAft>
              <a:buSzPts val="1400"/>
              <a:buFont typeface="Arial,Sans-Serif"/>
              <a:buChar char="●"/>
            </a:pPr>
            <a:r>
              <a:rPr lang="en-US" sz="2000" b="1" dirty="0">
                <a:latin typeface="Calibri"/>
                <a:cs typeface="Calibri"/>
              </a:rPr>
              <a:t>Certain immigrants are </a:t>
            </a:r>
            <a:r>
              <a:rPr lang="en-US" sz="2000" b="1" u="sng" dirty="0">
                <a:latin typeface="Calibri"/>
                <a:cs typeface="Calibri"/>
              </a:rPr>
              <a:t>not</a:t>
            </a:r>
            <a:r>
              <a:rPr lang="en-US" sz="2000" b="1" dirty="0">
                <a:latin typeface="Calibri"/>
                <a:cs typeface="Calibri"/>
              </a:rPr>
              <a:t> subject to the “public charge” test at all:</a:t>
            </a:r>
            <a:endParaRPr lang="en-US" sz="2000" b="1">
              <a:latin typeface="Corbel" panose="020B0503020204020204"/>
              <a:cs typeface="Calibri"/>
            </a:endParaRPr>
          </a:p>
          <a:p>
            <a:pPr marL="571500" lvl="1" indent="-311150">
              <a:spcBef>
                <a:spcPts val="0"/>
              </a:spcBef>
              <a:spcAft>
                <a:spcPts val="600"/>
              </a:spcAft>
              <a:buSzPts val="1400"/>
              <a:buFont typeface="Arial,Sans-Serif"/>
              <a:buChar char="●"/>
            </a:pPr>
            <a:r>
              <a:rPr lang="en-US" sz="2000" dirty="0">
                <a:latin typeface="Calibri"/>
                <a:ea typeface="+mn-lt"/>
                <a:cs typeface="Calibri"/>
              </a:rPr>
              <a:t>Green card holders who are now applying for U.S. citizenship</a:t>
            </a:r>
          </a:p>
          <a:p>
            <a:pPr marL="571500" lvl="1" indent="-311150">
              <a:spcBef>
                <a:spcPts val="0"/>
              </a:spcBef>
              <a:spcAft>
                <a:spcPts val="600"/>
              </a:spcAft>
              <a:buSzPts val="1400"/>
              <a:buFont typeface="Arial,Sans-Serif"/>
              <a:buChar char="●"/>
            </a:pPr>
            <a:r>
              <a:rPr lang="en-US" sz="2000" dirty="0">
                <a:latin typeface="Calibri"/>
                <a:ea typeface="+mn-lt"/>
                <a:cs typeface="Calibri"/>
              </a:rPr>
              <a:t>Refugees</a:t>
            </a:r>
          </a:p>
          <a:p>
            <a:pPr marL="571500" lvl="1" indent="-311150">
              <a:spcBef>
                <a:spcPts val="0"/>
              </a:spcBef>
              <a:spcAft>
                <a:spcPts val="600"/>
              </a:spcAft>
              <a:buSzPts val="1400"/>
              <a:buFont typeface="Arial,Sans-Serif"/>
              <a:buChar char="●"/>
            </a:pPr>
            <a:r>
              <a:rPr lang="en-US" sz="2000" dirty="0">
                <a:latin typeface="Calibri"/>
                <a:ea typeface="+mn-lt"/>
                <a:cs typeface="Calibri"/>
              </a:rPr>
              <a:t>Asylees</a:t>
            </a:r>
          </a:p>
          <a:p>
            <a:pPr marL="571500" lvl="1" indent="-311150">
              <a:spcBef>
                <a:spcPts val="0"/>
              </a:spcBef>
              <a:spcAft>
                <a:spcPts val="600"/>
              </a:spcAft>
              <a:buSzPts val="1400"/>
              <a:buFont typeface="Arial,Sans-Serif"/>
              <a:buChar char="●"/>
            </a:pPr>
            <a:r>
              <a:rPr lang="en-US" sz="2000" dirty="0">
                <a:latin typeface="Calibri"/>
                <a:ea typeface="+mn-lt"/>
                <a:cs typeface="Calibri"/>
              </a:rPr>
              <a:t>Applicants for "T" visas – victims of trafficking</a:t>
            </a:r>
          </a:p>
          <a:p>
            <a:pPr marL="571500" lvl="1" indent="-311150">
              <a:spcBef>
                <a:spcPts val="0"/>
              </a:spcBef>
              <a:spcAft>
                <a:spcPts val="600"/>
              </a:spcAft>
              <a:buSzPts val="1400"/>
              <a:buFont typeface="Arial,Sans-Serif"/>
              <a:buChar char="●"/>
            </a:pPr>
            <a:r>
              <a:rPr lang="en-US" sz="2000" dirty="0">
                <a:latin typeface="Calibri"/>
                <a:ea typeface="+mn-lt"/>
                <a:cs typeface="Calibri"/>
              </a:rPr>
              <a:t>Applicants for "U" visas or VAWA - victims of domestic violence and other serious crimes</a:t>
            </a:r>
            <a:endParaRPr lang="en-US" sz="2000" dirty="0">
              <a:latin typeface="Calibri"/>
              <a:cs typeface="Calibri"/>
            </a:endParaRPr>
          </a:p>
          <a:p>
            <a:pPr marL="571500" lvl="1" indent="-311150">
              <a:spcBef>
                <a:spcPts val="0"/>
              </a:spcBef>
              <a:spcAft>
                <a:spcPts val="600"/>
              </a:spcAft>
              <a:buSzPts val="1400"/>
              <a:buFont typeface="Arial,Sans-Serif"/>
              <a:buChar char="●"/>
            </a:pPr>
            <a:r>
              <a:rPr lang="en-US" sz="2000" dirty="0">
                <a:latin typeface="Calibri"/>
                <a:cs typeface="Calibri"/>
              </a:rPr>
              <a:t>And several other categories</a:t>
            </a:r>
          </a:p>
          <a:p>
            <a:pPr marL="342900" indent="-311150">
              <a:spcBef>
                <a:spcPts val="0"/>
              </a:spcBef>
              <a:spcAft>
                <a:spcPts val="600"/>
              </a:spcAft>
              <a:buSzPts val="1400"/>
              <a:buFont typeface="Arial,Sans-Serif"/>
              <a:buChar char="●"/>
            </a:pPr>
            <a:endParaRPr lang="en-US" sz="1800" dirty="0">
              <a:latin typeface="Calibri"/>
              <a:cs typeface="Calibri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SzPts val="1400"/>
              <a:buNone/>
            </a:pPr>
            <a:endParaRPr lang="en-US" sz="1800" i="1" dirty="0">
              <a:ea typeface="+mn-lt"/>
              <a:cs typeface="+mn-lt"/>
            </a:endParaRP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SzPts val="1400"/>
              <a:buFont typeface="Arial,Sans-Serif"/>
              <a:buChar char="•"/>
            </a:pPr>
            <a:endParaRPr lang="en-US" sz="1800" i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8445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85DCC-F0D7-4861-8222-5CC2E53F5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573" y="320675"/>
            <a:ext cx="11407487" cy="1325563"/>
          </a:xfrm>
        </p:spPr>
        <p:txBody>
          <a:bodyPr>
            <a:normAutofit fontScale="90000"/>
          </a:bodyPr>
          <a:lstStyle/>
          <a:p>
            <a:r>
              <a:rPr lang="en-US" sz="5400" dirty="0">
                <a:cs typeface="Calibri Light"/>
              </a:rPr>
              <a:t>What's happening now: 2019 rule is </a:t>
            </a:r>
            <a:r>
              <a:rPr lang="en-US" sz="5400" i="1" u="sng" dirty="0">
                <a:cs typeface="Calibri Light"/>
              </a:rPr>
              <a:t>gone</a:t>
            </a:r>
            <a:r>
              <a:rPr lang="en-US" sz="5400" dirty="0">
                <a:cs typeface="Calibri Light"/>
              </a:rPr>
              <a:t>,  1999 public charge rule is BACK.</a:t>
            </a:r>
            <a:endParaRPr lang="en-US" sz="5400" dirty="0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37E32B78-23DD-4E77-8B9C-7779E3BF2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DBE39D02-A027-466E-9576-634075216D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8511681"/>
              </p:ext>
            </p:extLst>
          </p:nvPr>
        </p:nvGraphicFramePr>
        <p:xfrm>
          <a:off x="396574" y="1825625"/>
          <a:ext cx="1140748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80086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95FAF9-ABAF-46D1-9AAD-B5440845B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cs typeface="Calibri Light"/>
              </a:rPr>
              <a:t>Current Rule:  The 1999 Field Guidance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7D21E-92B8-46FE-B713-4F0B9EBCB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r>
              <a:rPr lang="en-US" sz="2400" dirty="0">
                <a:ea typeface="+mn-lt"/>
                <a:cs typeface="+mn-lt"/>
              </a:rPr>
              <a:t>‘‘Public charge’’ means an alien who has become (for deportation purposes) or who is likely to become (for admission/adjustment purposes):</a:t>
            </a:r>
          </a:p>
          <a:p>
            <a:pPr lvl="1"/>
            <a:r>
              <a:rPr lang="en-US" dirty="0">
                <a:ea typeface="+mn-lt"/>
                <a:cs typeface="+mn-lt"/>
              </a:rPr>
              <a:t>‘‘primarily dependent on the government for subsistence, as demonstrated by either</a:t>
            </a:r>
          </a:p>
          <a:p>
            <a:pPr lvl="2"/>
            <a:r>
              <a:rPr lang="en-US" sz="2400" dirty="0">
                <a:ea typeface="+mn-lt"/>
                <a:cs typeface="+mn-lt"/>
              </a:rPr>
              <a:t> (</a:t>
            </a:r>
            <a:r>
              <a:rPr lang="en-US" sz="2400" err="1">
                <a:ea typeface="+mn-lt"/>
                <a:cs typeface="+mn-lt"/>
              </a:rPr>
              <a:t>i</a:t>
            </a:r>
            <a:r>
              <a:rPr lang="en-US" sz="2400" dirty="0">
                <a:ea typeface="+mn-lt"/>
                <a:cs typeface="+mn-lt"/>
              </a:rPr>
              <a:t>) the receipt of </a:t>
            </a:r>
            <a:r>
              <a:rPr lang="en-US" sz="2400" b="1" u="sng" dirty="0">
                <a:highlight>
                  <a:srgbClr val="FFFF00"/>
                </a:highlight>
                <a:ea typeface="+mn-lt"/>
                <a:cs typeface="+mn-lt"/>
              </a:rPr>
              <a:t>public cash assistance for income maintenance</a:t>
            </a:r>
            <a:r>
              <a:rPr lang="en-US" sz="2400" dirty="0">
                <a:ea typeface="+mn-lt"/>
                <a:cs typeface="+mn-lt"/>
              </a:rPr>
              <a:t> or</a:t>
            </a:r>
          </a:p>
          <a:p>
            <a:pPr lvl="2"/>
            <a:r>
              <a:rPr lang="en-US" sz="2400" dirty="0">
                <a:ea typeface="+mn-lt"/>
                <a:cs typeface="+mn-lt"/>
              </a:rPr>
              <a:t> (ii)</a:t>
            </a:r>
            <a:r>
              <a:rPr lang="en-US" sz="2400" b="1" u="sng" dirty="0">
                <a:ea typeface="+mn-lt"/>
                <a:cs typeface="+mn-lt"/>
              </a:rPr>
              <a:t> institutionalization for long-term care</a:t>
            </a:r>
            <a:r>
              <a:rPr lang="en-US" sz="2400" dirty="0">
                <a:ea typeface="+mn-lt"/>
                <a:cs typeface="+mn-lt"/>
              </a:rPr>
              <a:t> at government expense.’’</a:t>
            </a:r>
          </a:p>
          <a:p>
            <a:pPr lvl="1"/>
            <a:endParaRPr lang="en-US" sz="2800">
              <a:ea typeface="+mn-lt"/>
              <a:cs typeface="+mn-lt"/>
            </a:endParaRPr>
          </a:p>
          <a:p>
            <a:pPr lvl="1"/>
            <a:r>
              <a:rPr lang="en-US" sz="2800" dirty="0">
                <a:cs typeface="Calibri"/>
              </a:rPr>
              <a:t>Receipt of cash assistance can also be overcome by positive factors, such as current employment, or short period of time on cash assistance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52C588-892C-41DB-B84E-392A473D9767}"/>
              </a:ext>
            </a:extLst>
          </p:cNvPr>
          <p:cNvSpPr txBox="1"/>
          <p:nvPr/>
        </p:nvSpPr>
        <p:spPr>
          <a:xfrm>
            <a:off x="616118" y="6270959"/>
            <a:ext cx="1093804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cs typeface="Calibri"/>
              </a:rPr>
              <a:t>Source:  INS,</a:t>
            </a:r>
            <a:r>
              <a:rPr lang="en-US" sz="1600" dirty="0">
                <a:ea typeface="+mn-lt"/>
                <a:cs typeface="+mn-lt"/>
              </a:rPr>
              <a:t> "Field Guidance on Deportability and Inadmissibility on Public Charge Grounds</a:t>
            </a:r>
            <a:r>
              <a:rPr lang="en-US" sz="1600" dirty="0">
                <a:cs typeface="Calibri"/>
              </a:rPr>
              <a:t>," 64 Fed. Reg. 28689, 1999, available at:  </a:t>
            </a:r>
            <a:r>
              <a:rPr lang="en-US" sz="1600" dirty="0">
                <a:ea typeface="+mn-lt"/>
                <a:cs typeface="+mn-lt"/>
                <a:hlinkClick r:id="rId2"/>
              </a:rPr>
              <a:t>99-13202.pdf (govinfo.gov)</a:t>
            </a:r>
            <a:endParaRPr lang="en-US" sz="160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1822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F4CBFA-B385-4B16-B63B-29D40EBF7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698CE04-5039-4B4D-B676-5DDF9467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13372" y="563918"/>
            <a:ext cx="4163968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5B7FFC8-6FAA-4120-AC51-F1C9C825A0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FF5B224B-4446-4B75-8B12-7FAFA8ED83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807611F-497E-428E-9B8B-0192C7897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A116CA7-E2AB-4F56-A7A9-60675A45A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5106" y="1132517"/>
            <a:ext cx="3246509" cy="4367531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Calibri Light"/>
              </a:rPr>
              <a:t>Definition of "cash assistance"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A2B5F-11D8-4737-A17D-9469A8181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519"/>
            <a:ext cx="6300975" cy="4367530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r>
              <a:rPr lang="en-US" sz="2400" dirty="0">
                <a:cs typeface="Calibri"/>
              </a:rPr>
              <a:t>Under 1999 Field Guidance, "cash assistance" includes </a:t>
            </a:r>
            <a:r>
              <a:rPr lang="en-US" sz="2400" u="sng" dirty="0">
                <a:cs typeface="Calibri"/>
              </a:rPr>
              <a:t>only</a:t>
            </a:r>
            <a:r>
              <a:rPr lang="en-US" sz="2400" dirty="0">
                <a:cs typeface="Calibri"/>
              </a:rPr>
              <a:t> the following:</a:t>
            </a:r>
          </a:p>
          <a:p>
            <a:pPr lvl="1"/>
            <a:r>
              <a:rPr lang="en-US" dirty="0">
                <a:cs typeface="Calibri"/>
              </a:rPr>
              <a:t>Supplemental Security Income </a:t>
            </a:r>
            <a:r>
              <a:rPr lang="en-US" b="1" u="sng" dirty="0">
                <a:highlight>
                  <a:srgbClr val="FFFF00"/>
                </a:highlight>
                <a:cs typeface="Calibri"/>
              </a:rPr>
              <a:t>(SSI)</a:t>
            </a:r>
          </a:p>
          <a:p>
            <a:pPr lvl="1"/>
            <a:r>
              <a:rPr lang="en-US" dirty="0">
                <a:cs typeface="Calibri"/>
              </a:rPr>
              <a:t>Temporary Assistance for Needy Families </a:t>
            </a:r>
            <a:r>
              <a:rPr lang="en-US" b="1" u="sng" dirty="0">
                <a:highlight>
                  <a:srgbClr val="FFFF00"/>
                </a:highlight>
                <a:cs typeface="Calibri"/>
              </a:rPr>
              <a:t>(TANF)</a:t>
            </a:r>
          </a:p>
          <a:p>
            <a:pPr lvl="1"/>
            <a:r>
              <a:rPr lang="en-US">
                <a:cs typeface="Calibri"/>
              </a:rPr>
              <a:t>"</a:t>
            </a:r>
            <a:r>
              <a:rPr lang="en-US" b="1" u="sng">
                <a:cs typeface="Calibri"/>
              </a:rPr>
              <a:t>General Assistance</a:t>
            </a:r>
            <a:r>
              <a:rPr lang="en-US">
                <a:cs typeface="Calibri"/>
              </a:rPr>
              <a:t>" programs</a:t>
            </a:r>
          </a:p>
          <a:p>
            <a:pPr lvl="2"/>
            <a:r>
              <a:rPr lang="en-US" i="1" dirty="0">
                <a:cs typeface="Calibri"/>
              </a:rPr>
              <a:t>We don't have "General Assistance" in NC</a:t>
            </a:r>
          </a:p>
          <a:p>
            <a:pPr lvl="1"/>
            <a:r>
              <a:rPr lang="en-US" dirty="0">
                <a:cs typeface="Calibri"/>
              </a:rPr>
              <a:t>Medicaid supporting people who are </a:t>
            </a:r>
            <a:r>
              <a:rPr lang="en-US" b="1" u="sng" dirty="0">
                <a:cs typeface="Calibri"/>
              </a:rPr>
              <a:t>institutionalized for long-term care</a:t>
            </a:r>
          </a:p>
          <a:p>
            <a:pPr lvl="1"/>
            <a:endParaRPr lang="en-US" b="1" u="sng" dirty="0">
              <a:cs typeface="Calibri"/>
            </a:endParaRPr>
          </a:p>
          <a:p>
            <a:pPr lvl="1"/>
            <a:r>
              <a:rPr lang="en-US" b="1" u="sng" dirty="0">
                <a:cs typeface="Calibri"/>
              </a:rPr>
              <a:t>NOT INCLUDED in the definition: </a:t>
            </a:r>
            <a:r>
              <a:rPr lang="en-US" dirty="0">
                <a:cs typeface="Calibri"/>
              </a:rPr>
              <a:t>"special purpose" cash assistance – cash assistance for a "special purpose" is not considered negatively under 1999 Field Guidance</a:t>
            </a:r>
          </a:p>
          <a:p>
            <a:pPr lvl="2"/>
            <a:r>
              <a:rPr lang="en-US">
                <a:cs typeface="Calibri"/>
              </a:rPr>
              <a:t>Example: Emergency rental assistance under recent </a:t>
            </a:r>
            <a:r>
              <a:rPr lang="en-US" dirty="0">
                <a:cs typeface="Calibri"/>
              </a:rPr>
              <a:t>COVID relief bills.</a:t>
            </a:r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87038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355CF0-422E-4E6A-95EA-261971F67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232EB4-BC51-4924-B600-277DAAE7B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557" y="637953"/>
            <a:ext cx="7659688" cy="318950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8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Immigrant Eligibility for Public Benefits and Health Programs</a:t>
            </a:r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8AA5B50B-519E-4763-9EFB-2C80373D1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789091" y="4356608"/>
            <a:ext cx="542047" cy="1997227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298FD7FF-CB14-4A07-B879-0731A1847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783841" y="4214476"/>
            <a:ext cx="369761" cy="1783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CA0D5741-1590-4555-A7A7-DC9B4E2E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951746" y="4122185"/>
            <a:ext cx="201857" cy="1727743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3E9C0339-B0D3-40BA-96EF-3C1DB738AE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6820" y="4214476"/>
            <a:ext cx="339126" cy="1783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7">
            <a:extLst>
              <a:ext uri="{FF2B5EF4-FFF2-40B4-BE49-F238E27FC236}">
                <a16:creationId xmlns:a16="http://schemas.microsoft.com/office/drawing/2014/main" id="{A4B9A42A-C5B8-4470-8743-670E34420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122186"/>
            <a:ext cx="201857" cy="1727743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8">
            <a:extLst>
              <a:ext uri="{FF2B5EF4-FFF2-40B4-BE49-F238E27FC236}">
                <a16:creationId xmlns:a16="http://schemas.microsoft.com/office/drawing/2014/main" id="{EDB12AFC-55F8-4AE8-9351-0F38D0C5D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51447" y="4122187"/>
            <a:ext cx="7978524" cy="1647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C6745-6DC9-4497-90E0-FBF698B1E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6557" y="4376667"/>
            <a:ext cx="7659688" cy="1089254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2800" kern="1200">
              <a:solidFill>
                <a:srgbClr val="FE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" name="Rectangle 8">
            <a:extLst>
              <a:ext uri="{FF2B5EF4-FFF2-40B4-BE49-F238E27FC236}">
                <a16:creationId xmlns:a16="http://schemas.microsoft.com/office/drawing/2014/main" id="{C58506DD-7B3D-4594-846B-F78590BE9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5946" y="4356608"/>
            <a:ext cx="3122079" cy="164110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666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2AD4D7-29DB-487D-99D9-F6DD267A1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cs typeface="Calibri Light"/>
              </a:rPr>
              <a:t>Remember Our Previous Slides!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4F17F-D5C4-42B0-AF1F-5380BFB87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>
                <a:cs typeface="Calibri"/>
              </a:rPr>
              <a:t>Undocumented immigrants are </a:t>
            </a:r>
            <a:r>
              <a:rPr lang="en-US" sz="2400" u="sng" dirty="0">
                <a:cs typeface="Calibri"/>
              </a:rPr>
              <a:t>NOT ELIGIBLE</a:t>
            </a:r>
            <a:r>
              <a:rPr lang="en-US" sz="2400" dirty="0">
                <a:cs typeface="Calibri"/>
              </a:rPr>
              <a:t> for cash assistance programs such as TANF or SSI, nor are they eligible for non-emergency Medicaid</a:t>
            </a:r>
          </a:p>
          <a:p>
            <a:r>
              <a:rPr lang="en-US" sz="2400" dirty="0">
                <a:cs typeface="Calibri"/>
              </a:rPr>
              <a:t>Neither are short-term immigrants such as short-term visa holders, DACA , or TPS</a:t>
            </a:r>
          </a:p>
          <a:p>
            <a:pPr marL="0" indent="0">
              <a:buNone/>
            </a:pP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72138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title"/>
          </p:nvPr>
        </p:nvSpPr>
        <p:spPr>
          <a:xfrm>
            <a:off x="653145" y="609599"/>
            <a:ext cx="3364378" cy="5606143"/>
          </a:xfrm>
          <a:prstGeom prst="rect">
            <a:avLst/>
          </a:prstGeom>
        </p:spPr>
        <p:txBody>
          <a:bodyPr spcFirstLastPara="1" vert="horz" lIns="68575" tIns="34275" rIns="68575" bIns="34275" anchorCtr="0">
            <a:normAutofit/>
          </a:bodyPr>
          <a:lstStyle/>
          <a:p>
            <a:pPr>
              <a:spcBef>
                <a:spcPts val="0"/>
              </a:spcBef>
              <a:buClr>
                <a:schemeClr val="lt1"/>
              </a:buClr>
              <a:buSzPts val="2500"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/>
                <a:cs typeface="Calibri"/>
              </a:rPr>
              <a:t>Benefits used by Family Members </a:t>
            </a:r>
            <a:b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/>
                <a:cs typeface="Calibri"/>
              </a:rPr>
            </a:b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/>
                <a:cs typeface="Calibri"/>
              </a:rPr>
              <a:t>Are (Mostly) </a:t>
            </a:r>
            <a:r>
              <a:rPr 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/>
                <a:cs typeface="Calibri"/>
              </a:rPr>
              <a:t>Not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/>
                <a:cs typeface="Calibri"/>
              </a:rPr>
              <a:t> Considered</a:t>
            </a:r>
            <a:endParaRPr lang="en-US" sz="4800" b="1" i="0" u="none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Verdana"/>
              <a:cs typeface="Calibri"/>
              <a:sym typeface="Cabin"/>
            </a:endParaRPr>
          </a:p>
        </p:txBody>
      </p:sp>
      <p:graphicFrame>
        <p:nvGraphicFramePr>
          <p:cNvPr id="264" name="Shape 262">
            <a:extLst>
              <a:ext uri="{FF2B5EF4-FFF2-40B4-BE49-F238E27FC236}">
                <a16:creationId xmlns:a16="http://schemas.microsoft.com/office/drawing/2014/main" id="{9745830A-9BC0-4DBB-8888-9D108F76137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45013" y="1199858"/>
          <a:ext cx="6451943" cy="4467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602697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9"/>
          <p:cNvSpPr txBox="1"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  <a:prstGeom prst="rect">
            <a:avLst/>
          </a:prstGeom>
          <a:solidFill>
            <a:schemeClr val="accent1"/>
          </a:solidFill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>
              <a:buClr>
                <a:schemeClr val="lt1"/>
              </a:buClr>
              <a:buSzPts val="2500"/>
            </a:pPr>
            <a:r>
              <a:rPr lang="en-US" sz="2800" b="1" dirty="0">
                <a:solidFill>
                  <a:srgbClr val="FFFFFF"/>
                </a:solidFill>
                <a:cs typeface="Calibri Light"/>
              </a:rPr>
              <a:t>Immigrants AND their Family Members </a:t>
            </a:r>
            <a:r>
              <a:rPr lang="en-US" sz="2800" b="1" u="sng" dirty="0">
                <a:solidFill>
                  <a:srgbClr val="FFFFFF"/>
                </a:solidFill>
                <a:cs typeface="Calibri Light"/>
              </a:rPr>
              <a:t>Can Use </a:t>
            </a:r>
            <a:r>
              <a:rPr lang="en-US" sz="2800" b="1" dirty="0">
                <a:solidFill>
                  <a:srgbClr val="FFFFFF"/>
                </a:solidFill>
                <a:cs typeface="Calibri Light"/>
              </a:rPr>
              <a:t>These Programs Without Concern, If Eligible!</a:t>
            </a:r>
          </a:p>
        </p:txBody>
      </p:sp>
      <p:sp>
        <p:nvSpPr>
          <p:cNvPr id="278" name="Google Shape;278;p19"/>
          <p:cNvSpPr txBox="1"/>
          <p:nvPr/>
        </p:nvSpPr>
        <p:spPr>
          <a:xfrm>
            <a:off x="3714051" y="252649"/>
            <a:ext cx="8171396" cy="6417969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 lnSpcReduction="10000"/>
          </a:bodyPr>
          <a:lstStyle/>
          <a:p>
            <a:pPr marL="685800" marR="0" lvl="1" indent="-18288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endParaRPr lang="en-US" sz="1300" dirty="0"/>
          </a:p>
          <a:p>
            <a:pPr marL="1143000" lvl="2" indent="-18288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dirty="0">
                <a:cs typeface="Calibri"/>
              </a:rPr>
              <a:t>Emergency AND Non-Emergency Medicaid</a:t>
            </a:r>
            <a:endParaRPr lang="en-US" dirty="0">
              <a:sym typeface="Calibri"/>
            </a:endParaRPr>
          </a:p>
          <a:p>
            <a:pPr marL="1143000" lvl="2" indent="-18288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b="0" i="0" u="none" strike="noStrike" cap="none" dirty="0">
                <a:sym typeface="Calibri"/>
              </a:rPr>
              <a:t>ACA</a:t>
            </a:r>
            <a:r>
              <a:rPr lang="en-US" dirty="0">
                <a:sym typeface="Calibri"/>
              </a:rPr>
              <a:t> </a:t>
            </a:r>
            <a:r>
              <a:rPr lang="en-US" b="0" i="0" u="none" strike="noStrike" cap="none" dirty="0">
                <a:sym typeface="Calibri"/>
              </a:rPr>
              <a:t> (Affordable Care Act/Health Care Marketplace)</a:t>
            </a:r>
            <a:endParaRPr lang="en-US" dirty="0">
              <a:cs typeface="Calibri"/>
            </a:endParaRPr>
          </a:p>
          <a:p>
            <a:pPr marL="1143000" marR="0" lvl="2" indent="-18288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b="0" i="0" u="none" strike="noStrike" cap="none" dirty="0">
                <a:sym typeface="Calibri"/>
              </a:rPr>
              <a:t>WIC (Women, Infant and Children’s nutrition assistance program)</a:t>
            </a:r>
            <a:endParaRPr lang="en-US" dirty="0">
              <a:cs typeface="Calibri"/>
            </a:endParaRPr>
          </a:p>
          <a:p>
            <a:pPr marL="1143000" lvl="2" indent="-18288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b="0" i="0" u="none" strike="noStrike" cap="none" dirty="0">
                <a:sym typeface="Calibri"/>
              </a:rPr>
              <a:t>EITC (Earned Income Tax Credit), Child Tax Credit,</a:t>
            </a:r>
            <a:r>
              <a:rPr lang="en-US" dirty="0">
                <a:sym typeface="Calibri"/>
              </a:rPr>
              <a:t> all tax credit programs</a:t>
            </a:r>
            <a:endParaRPr lang="en-US" b="0" i="0" u="none" strike="noStrike" cap="none" dirty="0">
              <a:cs typeface="Calibri" panose="020F0502020204030204"/>
            </a:endParaRPr>
          </a:p>
          <a:p>
            <a:pPr marL="1143000" marR="0" lvl="2" indent="-18288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b="0" i="0" u="none" strike="noStrike" cap="none" dirty="0">
                <a:sym typeface="Calibri"/>
              </a:rPr>
              <a:t>Head Start</a:t>
            </a:r>
            <a:endParaRPr lang="en-US" dirty="0">
              <a:cs typeface="Calibri"/>
            </a:endParaRPr>
          </a:p>
          <a:p>
            <a:pPr marL="1143000" marR="0" lvl="2" indent="-18288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b="0" i="0" u="none" strike="noStrike" cap="none" dirty="0">
                <a:sym typeface="Calibri"/>
              </a:rPr>
              <a:t>School lunch/breakfast programs</a:t>
            </a:r>
            <a:endParaRPr lang="en-US" dirty="0">
              <a:cs typeface="Calibri"/>
            </a:endParaRPr>
          </a:p>
          <a:p>
            <a:pPr marL="1143000" marR="0" lvl="2" indent="-18288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b="0" i="0" u="none" strike="noStrike" cap="none" dirty="0">
                <a:sym typeface="Calibri"/>
              </a:rPr>
              <a:t>FEMA (or any disaster relief benefits)</a:t>
            </a:r>
            <a:endParaRPr lang="en-US" dirty="0">
              <a:cs typeface="Calibri"/>
            </a:endParaRPr>
          </a:p>
          <a:p>
            <a:pPr marL="1143000" marR="0" lvl="2" indent="-18288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b="0" i="0" u="none" strike="noStrike" cap="none" dirty="0">
                <a:sym typeface="Calibri"/>
              </a:rPr>
              <a:t>CHIP (Children’s Health Insurance Program/NC Health Choice)</a:t>
            </a:r>
            <a:endParaRPr lang="en-US" dirty="0">
              <a:cs typeface="Calibri"/>
            </a:endParaRPr>
          </a:p>
          <a:p>
            <a:pPr marL="1143000" lvl="2" indent="-18288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b="0" i="0" u="none" strike="noStrike" cap="none" dirty="0">
                <a:sym typeface="Calibri"/>
              </a:rPr>
              <a:t>Sliding scale/federally-funded health services</a:t>
            </a:r>
            <a:r>
              <a:rPr lang="en-US" dirty="0">
                <a:sym typeface="Calibri"/>
              </a:rPr>
              <a:t> (FQHCs, etc.)</a:t>
            </a:r>
            <a:endParaRPr lang="en-US" dirty="0">
              <a:cs typeface="Calibri"/>
            </a:endParaRPr>
          </a:p>
          <a:p>
            <a:pPr marL="1143000" lvl="2" indent="-18288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dirty="0">
                <a:sym typeface="Calibri"/>
              </a:rPr>
              <a:t>State</a:t>
            </a:r>
            <a:r>
              <a:rPr lang="en-US" b="0" i="0" u="none" strike="noStrike" cap="none" dirty="0">
                <a:sym typeface="Calibri"/>
              </a:rPr>
              <a:t> local or tribal programs (</a:t>
            </a:r>
            <a:r>
              <a:rPr lang="en-US" dirty="0">
                <a:sym typeface="Calibri"/>
              </a:rPr>
              <a:t>except</a:t>
            </a:r>
            <a:r>
              <a:rPr lang="en-US" b="0" i="0" u="none" strike="noStrike" cap="none" dirty="0">
                <a:sym typeface="Calibri"/>
              </a:rPr>
              <a:t> cash </a:t>
            </a:r>
            <a:r>
              <a:rPr lang="en-US" dirty="0">
                <a:sym typeface="Calibri"/>
              </a:rPr>
              <a:t>for income maintenance</a:t>
            </a:r>
            <a:r>
              <a:rPr lang="en-US" b="0" i="0" u="none" strike="noStrike" cap="none" dirty="0">
                <a:sym typeface="Calibri"/>
              </a:rPr>
              <a:t>)</a:t>
            </a:r>
            <a:endParaRPr lang="en-US" dirty="0">
              <a:cs typeface="Calibri"/>
            </a:endParaRPr>
          </a:p>
          <a:p>
            <a:pPr marL="1143000" lvl="2" indent="-18288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dirty="0">
                <a:cs typeface="Calibri"/>
              </a:rPr>
              <a:t>LIHEAP/energy assistance</a:t>
            </a:r>
            <a:endParaRPr lang="en-US" dirty="0">
              <a:sym typeface="Calibri"/>
            </a:endParaRPr>
          </a:p>
          <a:p>
            <a:pPr marL="1143000" marR="0" lvl="2" indent="-18288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b="0" i="0" u="none" strike="noStrike" cap="none" dirty="0">
                <a:sym typeface="Calibri"/>
              </a:rPr>
              <a:t>Emergency services: DV shelters, soup kitchens, child protective services</a:t>
            </a:r>
            <a:endParaRPr lang="en-US" dirty="0">
              <a:cs typeface="Calibri"/>
            </a:endParaRPr>
          </a:p>
          <a:p>
            <a:pPr marL="1143000" marR="0" lvl="2" indent="-18288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b="0" i="0" u="none" strike="noStrike" cap="none" dirty="0">
                <a:sym typeface="Calibri"/>
              </a:rPr>
              <a:t>“Earned” benefit programs such as unemployment, SSDI, Medicare</a:t>
            </a:r>
            <a:endParaRPr lang="en-US" dirty="0">
              <a:cs typeface="Calibri"/>
            </a:endParaRPr>
          </a:p>
          <a:p>
            <a:pPr marL="1143000" lvl="2" indent="-18288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dirty="0">
                <a:sym typeface="Calibri"/>
              </a:rPr>
              <a:t>Any</a:t>
            </a:r>
            <a:r>
              <a:rPr lang="en-US" b="0" i="0" u="none" strike="noStrike" cap="none" dirty="0">
                <a:sym typeface="Calibri"/>
              </a:rPr>
              <a:t> other </a:t>
            </a:r>
            <a:r>
              <a:rPr lang="en-US" dirty="0">
                <a:sym typeface="Calibri"/>
              </a:rPr>
              <a:t>non-cash benefits</a:t>
            </a:r>
            <a:r>
              <a:rPr lang="en-US" b="0" i="0" u="none" strike="noStrike" cap="none" dirty="0">
                <a:sym typeface="Calibri"/>
              </a:rPr>
              <a:t> </a:t>
            </a:r>
            <a:r>
              <a:rPr lang="en-US" dirty="0">
                <a:sym typeface="Calibri"/>
              </a:rPr>
              <a:t>or cash benefits not for income maintenance</a:t>
            </a:r>
            <a:endParaRPr lang="en-US" b="0" i="0" u="none" strike="noStrike" cap="none" dirty="0">
              <a:cs typeface="Calibri"/>
            </a:endParaRPr>
          </a:p>
          <a:p>
            <a:pPr marL="1143000" lvl="2" indent="-18288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b="1" u="sng" dirty="0">
                <a:highlight>
                  <a:srgbClr val="FFFF00"/>
                </a:highlight>
                <a:cs typeface="Calibri"/>
              </a:rPr>
              <a:t>COVID-related programs, including:</a:t>
            </a:r>
          </a:p>
          <a:p>
            <a:pPr marL="1600200" lvl="3" indent="-18288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dirty="0">
                <a:cs typeface="Calibri"/>
              </a:rPr>
              <a:t>COVID-related stimulus checks</a:t>
            </a:r>
          </a:p>
          <a:p>
            <a:pPr marL="1600200" lvl="3" indent="-18288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dirty="0">
                <a:cs typeface="Calibri"/>
              </a:rPr>
              <a:t>Pandemic EBT (food benefits for families with children)</a:t>
            </a:r>
          </a:p>
          <a:p>
            <a:pPr marL="1600200" lvl="3" indent="-18288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dirty="0">
                <a:cs typeface="Calibri"/>
              </a:rPr>
              <a:t>Emergency rental assistance (such as HOPE program, House Wake)</a:t>
            </a:r>
          </a:p>
          <a:p>
            <a:pPr marL="1600200" lvl="3" indent="-18288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dirty="0">
                <a:cs typeface="Calibri"/>
              </a:rPr>
              <a:t>COVID testing, treatment, and vaccines</a:t>
            </a:r>
          </a:p>
        </p:txBody>
      </p:sp>
    </p:spTree>
    <p:extLst>
      <p:ext uri="{BB962C8B-B14F-4D97-AF65-F5344CB8AC3E}">
        <p14:creationId xmlns:p14="http://schemas.microsoft.com/office/powerpoint/2010/main" val="40430265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anose="020B0604030504040204" pitchFamily="34" charset="0"/>
              </a:rPr>
              <a:t>Messaging for Families</a:t>
            </a: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67291A04-6009-47CE-819F-8E29145D63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723264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07518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E33777-5BCA-4FD4-A321-818F13884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/>
            <a:r>
              <a:rPr lang="en-US" sz="2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PUBLIC CHARGE RESOURCES : </a:t>
            </a:r>
            <a:r>
              <a:rPr lang="en-US" sz="2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  <a:hlinkClick r:id="rId2"/>
              </a:rPr>
              <a:t>www.ncjustice.org/public-charge</a:t>
            </a:r>
            <a:br>
              <a:rPr lang="en-US" sz="2400" b="1" dirty="0">
                <a:cs typeface="Calibri Light"/>
              </a:rPr>
            </a:br>
            <a:br>
              <a:rPr lang="en-US" sz="2400" b="1" dirty="0">
                <a:cs typeface="Calibri Light"/>
              </a:rPr>
            </a:br>
            <a:br>
              <a:rPr lang="en-US" sz="2400" b="1" i="1" dirty="0">
                <a:cs typeface="Calibri Light"/>
              </a:rPr>
            </a:br>
            <a:r>
              <a:rPr lang="en-US" sz="2400" b="1" i="1">
                <a:solidFill>
                  <a:srgbClr val="FFFFFF"/>
                </a:solidFill>
                <a:cs typeface="Calibri Light"/>
              </a:rPr>
              <a:t>NOTE:  Some of these are </a:t>
            </a:r>
            <a:r>
              <a:rPr lang="en-US" sz="2400" b="1" i="1" dirty="0">
                <a:solidFill>
                  <a:srgbClr val="FFFFFF"/>
                </a:solidFill>
                <a:cs typeface="Calibri Light"/>
              </a:rPr>
              <a:t>in the process of being updated, when new versions are available, they will be at the above link</a:t>
            </a:r>
            <a:r>
              <a:rPr lang="en-US" sz="2200" b="1" dirty="0">
                <a:solidFill>
                  <a:srgbClr val="FFFFFF"/>
                </a:solidFill>
                <a:cs typeface="Calibri Light"/>
              </a:rPr>
              <a:t>!</a:t>
            </a:r>
            <a:endParaRPr lang="en-US" sz="2200" b="1" kern="1200" dirty="0">
              <a:solidFill>
                <a:srgbClr val="FFFFFF"/>
              </a:solidFill>
              <a:latin typeface="+mj-lt"/>
              <a:cs typeface="Calibri Ligh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88C884D-405F-45E6-B03F-8C7250443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2025" y="659376"/>
            <a:ext cx="6555347" cy="5546047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endParaRPr lang="en-US" sz="1600" b="1" dirty="0"/>
          </a:p>
          <a:p>
            <a:endParaRPr lang="en-US" sz="1600" b="1" u="sng" dirty="0"/>
          </a:p>
          <a:p>
            <a:endParaRPr lang="en-US" sz="1600" b="1" u="sng" dirty="0"/>
          </a:p>
          <a:p>
            <a:endParaRPr lang="en-US" sz="1600" b="1" u="sng" dirty="0">
              <a:cs typeface="Calibri"/>
            </a:endParaRPr>
          </a:p>
          <a:p>
            <a:r>
              <a:rPr lang="en-US" sz="1600" b="1" u="sng">
                <a:cs typeface="Calibri"/>
              </a:rPr>
              <a:t>Public Charge: The Law Has Changed</a:t>
            </a:r>
            <a:r>
              <a:rPr lang="en-US" sz="1600" b="1" u="sng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00"/>
                </a:highlight>
                <a:cs typeface="Calibri"/>
              </a:rPr>
              <a:t> </a:t>
            </a:r>
            <a:r>
              <a:rPr lang="en-US" sz="1600" b="1" u="sng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00"/>
                </a:highlight>
                <a:cs typeface="Calibri"/>
              </a:rPr>
              <a:t>(updated June 2021)</a:t>
            </a:r>
            <a:endParaRPr lang="en-US" sz="1600" b="1" u="sng" dirty="0">
              <a:solidFill>
                <a:schemeClr val="tx1">
                  <a:lumMod val="95000"/>
                  <a:lumOff val="5000"/>
                </a:schemeClr>
              </a:solidFill>
              <a:highlight>
                <a:srgbClr val="FFFF00"/>
              </a:highlight>
              <a:cs typeface="Calibri"/>
            </a:endParaRPr>
          </a:p>
          <a:p>
            <a:pPr lvl="1"/>
            <a:r>
              <a:rPr lang="en-US" sz="1200" b="1" u="sng">
                <a:cs typeface="Calibri"/>
              </a:rPr>
              <a:t>English: </a:t>
            </a:r>
            <a:r>
              <a:rPr lang="en-US" sz="1200" b="1" u="sng" dirty="0">
                <a:ea typeface="+mn-lt"/>
                <a:cs typeface="+mn-lt"/>
              </a:rPr>
              <a:t> </a:t>
            </a:r>
            <a:r>
              <a:rPr lang="en-US" sz="1200" b="1" u="sng" dirty="0">
                <a:ea typeface="+mn-lt"/>
                <a:cs typeface="+mn-lt"/>
                <a:hlinkClick r:id="rId3"/>
              </a:rPr>
              <a:t>here</a:t>
            </a:r>
            <a:endParaRPr lang="en-US" sz="1200" b="1" u="sng" dirty="0">
              <a:ea typeface="+mn-lt"/>
              <a:cs typeface="+mn-lt"/>
            </a:endParaRPr>
          </a:p>
          <a:p>
            <a:pPr lvl="1"/>
            <a:r>
              <a:rPr lang="en-US" sz="1200">
                <a:ea typeface="+mn-lt"/>
                <a:cs typeface="+mn-lt"/>
              </a:rPr>
              <a:t>Spanish: </a:t>
            </a:r>
            <a:r>
              <a:rPr lang="en-US" sz="1200" dirty="0">
                <a:ea typeface="+mn-lt"/>
                <a:cs typeface="+mn-lt"/>
                <a:hlinkClick r:id="rId4"/>
              </a:rPr>
              <a:t>here</a:t>
            </a:r>
            <a:endParaRPr lang="en-US" sz="1200">
              <a:ea typeface="+mn-lt"/>
              <a:cs typeface="+mn-lt"/>
            </a:endParaRPr>
          </a:p>
          <a:p>
            <a:pPr lvl="1"/>
            <a:r>
              <a:rPr lang="en-US" sz="1200" i="1">
                <a:ea typeface="+mn-lt"/>
                <a:cs typeface="+mn-lt"/>
              </a:rPr>
              <a:t>Coming soon in French, Arabic, Chinese, and Vietnamese.</a:t>
            </a:r>
            <a:endParaRPr lang="en-US" sz="1200" i="1">
              <a:cs typeface="Calibri"/>
            </a:endParaRPr>
          </a:p>
          <a:p>
            <a:pPr marL="400050" indent="-171450">
              <a:spcAft>
                <a:spcPts val="600"/>
              </a:spcAft>
            </a:pPr>
            <a:r>
              <a:rPr lang="en-US" sz="1600" b="1" u="sng">
                <a:ea typeface="+mn-lt"/>
                <a:cs typeface="+mn-lt"/>
              </a:rPr>
              <a:t>Short Animated Videos on Public Charg</a:t>
            </a:r>
            <a:r>
              <a:rPr lang="en-US" sz="1600">
                <a:ea typeface="+mn-lt"/>
                <a:cs typeface="+mn-lt"/>
              </a:rPr>
              <a:t>e </a:t>
            </a:r>
            <a:r>
              <a:rPr lang="en-US" sz="1600" b="1">
                <a:highlight>
                  <a:srgbClr val="FFFF00"/>
                </a:highlight>
                <a:ea typeface="+mn-lt"/>
                <a:cs typeface="+mn-lt"/>
              </a:rPr>
              <a:t>(updated June 2021)</a:t>
            </a:r>
            <a:endParaRPr lang="en-US" sz="1600">
              <a:ea typeface="+mn-lt"/>
              <a:cs typeface="+mn-lt"/>
            </a:endParaRPr>
          </a:p>
          <a:p>
            <a:pPr marL="857250" lvl="1" indent="-171450">
              <a:spcAft>
                <a:spcPts val="600"/>
              </a:spcAft>
            </a:pPr>
            <a:r>
              <a:rPr lang="en-US" sz="1600">
                <a:ea typeface="+mn-lt"/>
                <a:cs typeface="+mn-lt"/>
              </a:rPr>
              <a:t>English </a:t>
            </a:r>
            <a:r>
              <a:rPr lang="en-US" sz="1600" dirty="0">
                <a:ea typeface="+mn-lt"/>
                <a:cs typeface="+mn-lt"/>
                <a:hlinkClick r:id="rId5"/>
              </a:rPr>
              <a:t>short video</a:t>
            </a:r>
            <a:r>
              <a:rPr lang="en-US" sz="1600" dirty="0">
                <a:ea typeface="+mn-lt"/>
                <a:cs typeface="+mn-lt"/>
              </a:rPr>
              <a:t> </a:t>
            </a:r>
          </a:p>
          <a:p>
            <a:pPr marL="857250" lvl="1" indent="-171450">
              <a:spcAft>
                <a:spcPts val="600"/>
              </a:spcAft>
            </a:pPr>
            <a:r>
              <a:rPr lang="en-US" sz="1600">
                <a:ea typeface="+mn-lt"/>
                <a:cs typeface="+mn-lt"/>
              </a:rPr>
              <a:t>Spanish </a:t>
            </a:r>
            <a:r>
              <a:rPr lang="en-US" sz="1600" dirty="0">
                <a:ea typeface="+mn-lt"/>
                <a:cs typeface="+mn-lt"/>
                <a:hlinkClick r:id="rId6"/>
              </a:rPr>
              <a:t>short video </a:t>
            </a:r>
            <a:r>
              <a:rPr lang="en-US" sz="1600" dirty="0">
                <a:ea typeface="+mn-lt"/>
                <a:cs typeface="+mn-lt"/>
              </a:rPr>
              <a:t> </a:t>
            </a:r>
            <a:endParaRPr lang="en-US" dirty="0"/>
          </a:p>
          <a:p>
            <a:r>
              <a:rPr lang="en-US" sz="1600" b="1" u="sng">
                <a:cs typeface="Calibri"/>
              </a:rPr>
              <a:t>Immigrant Access to Health and Nutrition Programs </a:t>
            </a:r>
            <a:r>
              <a:rPr lang="en-US" sz="1600" b="1" u="sng" dirty="0">
                <a:highlight>
                  <a:srgbClr val="FFFF00"/>
                </a:highlight>
                <a:cs typeface="Calibri"/>
              </a:rPr>
              <a:t>(updated May 2021</a:t>
            </a:r>
            <a:r>
              <a:rPr lang="en-US" sz="1600" b="1" u="sng" dirty="0">
                <a:cs typeface="Calibri"/>
              </a:rPr>
              <a:t>)</a:t>
            </a:r>
            <a:endParaRPr lang="en-US"/>
          </a:p>
          <a:p>
            <a:pPr lvl="1"/>
            <a:r>
              <a:rPr lang="en-US" sz="1600" dirty="0">
                <a:cs typeface="Calibri"/>
              </a:rPr>
              <a:t>Includes phone numbers clients can call with questions about benefits eligibility</a:t>
            </a:r>
          </a:p>
          <a:p>
            <a:pPr lvl="1"/>
            <a:r>
              <a:rPr lang="en-US" sz="1600" dirty="0">
                <a:cs typeface="Calibri"/>
              </a:rPr>
              <a:t>Spanish </a:t>
            </a:r>
            <a:r>
              <a:rPr lang="en-US" sz="1600" dirty="0">
                <a:cs typeface="Calibri"/>
                <a:hlinkClick r:id="" action="ppaction://noaction"/>
              </a:rPr>
              <a:t>here</a:t>
            </a:r>
            <a:endParaRPr lang="en-US" sz="1600" dirty="0">
              <a:cs typeface="Calibri"/>
            </a:endParaRPr>
          </a:p>
          <a:p>
            <a:pPr lvl="1"/>
            <a:r>
              <a:rPr lang="en-US" sz="1600" dirty="0"/>
              <a:t>English </a:t>
            </a:r>
            <a:r>
              <a:rPr lang="en-US" sz="1600" dirty="0">
                <a:hlinkClick r:id="rId7"/>
              </a:rPr>
              <a:t>here</a:t>
            </a:r>
            <a:endParaRPr lang="en-US" sz="1600" dirty="0">
              <a:cs typeface="Calibri"/>
            </a:endParaRPr>
          </a:p>
          <a:p>
            <a:r>
              <a:rPr lang="en-US" sz="1600" b="1" u="sng" dirty="0">
                <a:effectLst/>
              </a:rPr>
              <a:t>Flyer on Immigrants and the Vaccine (Including Public Charge):</a:t>
            </a:r>
            <a:endParaRPr lang="en-US" sz="1600" b="1" u="sng" dirty="0">
              <a:effectLst/>
              <a:cs typeface="Calibri"/>
            </a:endParaRPr>
          </a:p>
          <a:p>
            <a:pPr lvl="1"/>
            <a:r>
              <a:rPr lang="en-US" sz="1600" b="1" u="sng" dirty="0">
                <a:effectLst/>
              </a:rPr>
              <a:t>English</a:t>
            </a:r>
            <a:r>
              <a:rPr lang="en-US" sz="1600" b="1" u="sng" dirty="0"/>
              <a:t>, Spanish, French, Vietnamese, Chinese, Burmese and Arabic </a:t>
            </a:r>
            <a:r>
              <a:rPr lang="en-US" sz="1600" b="1" u="sng" dirty="0">
                <a:effectLst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r>
              <a:rPr lang="en-US" sz="1600" b="1" u="sng" dirty="0"/>
              <a:t> </a:t>
            </a:r>
            <a:r>
              <a:rPr lang="en-US" sz="1600" dirty="0"/>
              <a:t> </a:t>
            </a:r>
            <a:endParaRPr lang="en-US" sz="1600" i="1">
              <a:cs typeface="Calibri"/>
            </a:endParaRPr>
          </a:p>
          <a:p>
            <a:r>
              <a:rPr lang="en-US" sz="1600" b="1" u="sng" dirty="0">
                <a:effectLst/>
              </a:rPr>
              <a:t>Flyers Specifically Relevant to Public Charge and Coronavirus:</a:t>
            </a:r>
            <a:endParaRPr lang="en-US" sz="1600" b="1" u="sng" dirty="0"/>
          </a:p>
          <a:p>
            <a:pPr lvl="1"/>
            <a:r>
              <a:rPr lang="en-US" sz="1600" dirty="0">
                <a:effectLst/>
              </a:rPr>
              <a:t>Available </a:t>
            </a:r>
            <a:r>
              <a:rPr lang="en-US" sz="1600" dirty="0">
                <a:effectLst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r>
              <a:rPr lang="en-US" sz="1600">
                <a:effectLst/>
              </a:rPr>
              <a:t> in six languages (English, Spanish, Chinese, Arabic,Vietnamese and French</a:t>
            </a:r>
            <a:r>
              <a:rPr lang="en-US" sz="1600"/>
              <a:t>) </a:t>
            </a:r>
            <a:r>
              <a:rPr lang="en-US" sz="1600" i="1"/>
              <a:t>(</a:t>
            </a:r>
            <a:r>
              <a:rPr lang="en-US" sz="1600" i="1">
                <a:cs typeface="Calibri"/>
              </a:rPr>
              <a:t>made under prior rule, need to be updated)</a:t>
            </a:r>
            <a:endParaRPr lang="en-US" sz="1600">
              <a:cs typeface="Calibri"/>
            </a:endParaRPr>
          </a:p>
          <a:p>
            <a:pPr marL="400050" indent="-171450">
              <a:spcAft>
                <a:spcPts val="600"/>
              </a:spcAft>
            </a:pPr>
            <a:endParaRPr lang="en-US" sz="1600" b="1" dirty="0">
              <a:effectLst/>
              <a:highlight>
                <a:srgbClr val="FFFF00"/>
              </a:highlight>
              <a:cs typeface="Calibri"/>
            </a:endParaRPr>
          </a:p>
          <a:p>
            <a:pPr marL="857250" lvl="1" indent="-171450">
              <a:spcAft>
                <a:spcPts val="600"/>
              </a:spcAft>
            </a:pPr>
            <a:endParaRPr lang="en-US" sz="1600" i="1" dirty="0">
              <a:ea typeface="+mn-lt"/>
              <a:cs typeface="+mn-lt"/>
            </a:endParaRPr>
          </a:p>
          <a:p>
            <a:pPr marL="400050" indent="-171450">
              <a:spcAft>
                <a:spcPts val="600"/>
              </a:spcAft>
            </a:pPr>
            <a:endParaRPr lang="en-US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05934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809E7A-48E2-43A7-9A56-69AE7D4AD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cs typeface="Calibri Light"/>
              </a:rPr>
              <a:t>More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E83DE-9846-4A93-845C-2129F13FE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>
                <a:cs typeface="Calibri"/>
              </a:rPr>
              <a:t>Another great source of flyers in many languages:</a:t>
            </a:r>
          </a:p>
          <a:p>
            <a:pPr lvl="1"/>
            <a:r>
              <a:rPr lang="en-US" sz="3600" dirty="0">
                <a:cs typeface="Calibri"/>
                <a:hlinkClick r:id="rId2"/>
              </a:rPr>
              <a:t>www.protectingimmigrantfamilies.org/know-your-rights</a:t>
            </a:r>
            <a:endParaRPr lang="en-US" sz="3600" dirty="0">
              <a:cs typeface="Calibri"/>
            </a:endParaRPr>
          </a:p>
          <a:p>
            <a:pPr lvl="1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62658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7946571" y="609600"/>
            <a:ext cx="3167743" cy="54038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altLang="en-US" sz="6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Barriers:  Fear of ICE Reporting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fld id="{8DBAA592-0170-4DAF-A9CE-D946B57D58A1}" type="slidenum">
              <a:rPr lang="en-US" altLang="en-US" sz="1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pPr algn="r" eaLnBrk="1" hangingPunct="1">
                <a:spcAft>
                  <a:spcPts val="600"/>
                </a:spcAft>
                <a:defRPr/>
              </a:pPr>
              <a:t>26</a:t>
            </a:fld>
            <a:endParaRPr lang="en-US" altLang="en-US" sz="140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aphicFrame>
        <p:nvGraphicFramePr>
          <p:cNvPr id="27653" name="Rectangle 3">
            <a:extLst>
              <a:ext uri="{FF2B5EF4-FFF2-40B4-BE49-F238E27FC236}">
                <a16:creationId xmlns:a16="http://schemas.microsoft.com/office/drawing/2014/main" id="{B4600187-D39B-4871-AEA7-5F18D2ED4C82}"/>
              </a:ext>
            </a:extLst>
          </p:cNvPr>
          <p:cNvGraphicFramePr/>
          <p:nvPr/>
        </p:nvGraphicFramePr>
        <p:xfrm>
          <a:off x="862013" y="881063"/>
          <a:ext cx="6054725" cy="5132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23969172"/>
      </p:ext>
    </p:extLst>
  </p:cSld>
  <p:clrMapOvr>
    <a:masterClrMapping/>
  </p:clrMapOvr>
  <p:transition spd="med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98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38200" y="624568"/>
            <a:ext cx="3766457" cy="5412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altLang="en-US" b="1" i="1" u="sng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Must</a:t>
            </a:r>
            <a:r>
              <a:rPr lang="en-US" altLang="en-US" b="1" i="1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A </a:t>
            </a:r>
            <a:r>
              <a:rPr lang="en-US" altLang="en-US" b="1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Benefits Agency Report An Undocumented Immigrant to Immigration Authorities?</a:t>
            </a:r>
          </a:p>
        </p:txBody>
      </p:sp>
      <p:sp>
        <p:nvSpPr>
          <p:cNvPr id="29699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5600700" y="624568"/>
            <a:ext cx="5753098" cy="5412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Generally NO.</a:t>
            </a:r>
          </a:p>
          <a:p>
            <a:pPr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Benefits agencies are </a:t>
            </a:r>
            <a:r>
              <a:rPr lang="en-US" altLang="en-US" sz="2000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not</a:t>
            </a:r>
            <a:r>
              <a:rPr lang="en-US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responsible for enforcing immigration laws, with limited exceptions</a:t>
            </a:r>
          </a:p>
          <a:p>
            <a:pPr lvl="1"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Medicaid, WIC, and Health Care Marketplace agencies </a:t>
            </a:r>
            <a:r>
              <a:rPr lang="en-US" altLang="en-US" sz="2000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under no duty to “report” at all</a:t>
            </a:r>
            <a:endParaRPr lang="en-US" altLang="en-US" sz="2000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Certain government entities (SSI, TANF, FS, public housing) are only required to notify ICE of any immigrant the entity </a:t>
            </a:r>
            <a:r>
              <a:rPr lang="en-US" altLang="en-US" sz="2000" b="1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“knows”</a:t>
            </a:r>
            <a:r>
              <a:rPr lang="en-US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is not lawfully present in the U.S.</a:t>
            </a:r>
          </a:p>
          <a:p>
            <a:pPr lvl="2"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the definition of “know” is</a:t>
            </a:r>
            <a:r>
              <a:rPr lang="en-US" altLang="en-US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very 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strict </a:t>
            </a:r>
          </a:p>
          <a:p>
            <a:pPr>
              <a:defRPr/>
            </a:pPr>
            <a:r>
              <a:rPr lang="en-US" altLang="en-US" sz="2000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Applicants</a:t>
            </a:r>
            <a:r>
              <a:rPr lang="en-US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for  public benefits programs must have their immigration status checked for eligibility through the federal SAVE database. That database </a:t>
            </a:r>
            <a:r>
              <a:rPr lang="en-US" altLang="en-US" sz="2000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cannot</a:t>
            </a:r>
            <a:r>
              <a:rPr lang="en-US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be used for immigration enforcement purposes.</a:t>
            </a:r>
          </a:p>
          <a:p>
            <a:pPr>
              <a:defRPr/>
            </a:pPr>
            <a:endParaRPr lang="en-US" altLang="en-US" sz="2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fld id="{996F4F2E-A7B0-4298-AC6A-D28E4B93DCEE}" type="slidenum">
              <a:rPr lang="en-US" altLang="en-US" sz="1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pPr algn="r" eaLnBrk="1" hangingPunct="1">
                <a:spcAft>
                  <a:spcPts val="600"/>
                </a:spcAft>
                <a:defRPr/>
              </a:pPr>
              <a:t>27</a:t>
            </a:fld>
            <a:endParaRPr lang="en-US" altLang="en-US" sz="140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141378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54129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i="1" u="sng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May</a:t>
            </a:r>
            <a:r>
              <a:rPr lang="en-US" b="1" i="1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b="1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 Benefits Agency Share Applicant or Family Information with Outside Agencies Voluntarily?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42857" y="1310368"/>
            <a:ext cx="5753098" cy="5412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900" b="1" dirty="0"/>
              <a:t>Generally NO.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900" dirty="0"/>
              <a:t>All of the benefits programs (Medicaid, WIC, SNAP, TANF, etc.) have </a:t>
            </a:r>
            <a:r>
              <a:rPr lang="en-US" sz="1900" b="1" dirty="0"/>
              <a:t>confidentiality language </a:t>
            </a:r>
            <a:r>
              <a:rPr lang="en-US" sz="1900" dirty="0"/>
              <a:t>in their statutes and in the state plans or manuals implementing those programs.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900" dirty="0"/>
              <a:t>While the confidentiality requirements vary slightly across programs, most of them limit sharing of information to: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900" dirty="0"/>
              <a:t>Other entities directly involved in administration of the benefit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900" dirty="0"/>
              <a:t>Limited law enforcement reasons – such as when there is a subpoena or court order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900" dirty="0"/>
              <a:t>Information released with the </a:t>
            </a:r>
            <a:r>
              <a:rPr lang="en-US" sz="1900" u="sng" dirty="0"/>
              <a:t>consent</a:t>
            </a:r>
            <a:r>
              <a:rPr lang="en-US" sz="1900" dirty="0"/>
              <a:t> of the program applicant/participant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900" dirty="0"/>
              <a:t>Except in certain very limited circumstance that might involve a court order, benefits agencies would be </a:t>
            </a:r>
            <a:r>
              <a:rPr lang="en-US" sz="1900" u="sng" dirty="0"/>
              <a:t>prohibited</a:t>
            </a:r>
            <a:r>
              <a:rPr lang="en-US" sz="1900" dirty="0"/>
              <a:t> from sharing client information with immigration authorities.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endParaRPr lang="en-US" sz="1900" dirty="0"/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endParaRPr lang="en-US" sz="19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308476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70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38200" y="624568"/>
            <a:ext cx="3766457" cy="5412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altLang="en-US" b="1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Can a Benefits Agency Require </a:t>
            </a:r>
            <a:r>
              <a:rPr lang="en-US" altLang="en-US" b="1" i="1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Non-Applicants</a:t>
            </a:r>
            <a:r>
              <a:rPr lang="en-US" altLang="en-US" b="1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to Provide Immigration Status Information or an SSN?</a:t>
            </a:r>
          </a:p>
        </p:txBody>
      </p:sp>
      <p:sp>
        <p:nvSpPr>
          <p:cNvPr id="32771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5600702" y="1070430"/>
            <a:ext cx="5753098" cy="5412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NO.</a:t>
            </a:r>
          </a:p>
          <a:p>
            <a:pPr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US HHS and USDA issued policy guidance stating that states should not make inquiries into citizenship, immigration status and social security numbers of </a:t>
            </a:r>
            <a:r>
              <a:rPr lang="en-US" altLang="en-US" sz="2400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non-applicants </a:t>
            </a: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household when people apply for Medicaid, SCHIP, TANF and Food Stamps</a:t>
            </a:r>
          </a:p>
          <a:p>
            <a:pPr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States </a:t>
            </a:r>
            <a:r>
              <a:rPr lang="en-US" altLang="en-US" sz="2400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may not deny</a:t>
            </a:r>
            <a:r>
              <a:rPr lang="en-US" altLang="en-US" sz="2400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benefits because a </a:t>
            </a:r>
            <a:r>
              <a:rPr lang="en-US" altLang="en-US" sz="2400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non-applicant</a:t>
            </a: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in the family or household has not provided information on citizenship, immigration status, or SSN.</a:t>
            </a:r>
          </a:p>
          <a:p>
            <a:pPr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Guidance exists to encourage mixed-status families to apply for health coverage</a:t>
            </a:r>
          </a:p>
          <a:p>
            <a:pPr>
              <a:defRPr/>
            </a:pPr>
            <a:endParaRPr lang="en-US" alt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 alt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 alt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fld id="{05E7DE66-3F12-4DB4-9FBD-471E2D4E01DB}" type="slidenum">
              <a:rPr lang="en-US" altLang="en-US" sz="1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pPr algn="r" eaLnBrk="1" hangingPunct="1">
                <a:spcAft>
                  <a:spcPts val="600"/>
                </a:spcAft>
                <a:defRPr/>
              </a:pPr>
              <a:t>29</a:t>
            </a:fld>
            <a:endParaRPr lang="en-US" altLang="en-US" sz="140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383702"/>
      </p:ext>
    </p:extLst>
  </p:cSld>
  <p:clrMapOvr>
    <a:masterClrMapping/>
  </p:clrMapOvr>
  <p:transition spd="med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alt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Some Common Categories of Legally-Present Immigrants?</a:t>
            </a:r>
          </a:p>
        </p:txBody>
      </p:sp>
      <p:graphicFrame>
        <p:nvGraphicFramePr>
          <p:cNvPr id="119813" name="Rectangle 3">
            <a:extLst>
              <a:ext uri="{FF2B5EF4-FFF2-40B4-BE49-F238E27FC236}">
                <a16:creationId xmlns:a16="http://schemas.microsoft.com/office/drawing/2014/main" id="{B29FD946-1DAF-48B3-A013-913CB2C6D1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827647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563121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965" name="Rectangle 7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0966" name="Rectangle 7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67" name="Rectangle 7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62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defRPr/>
            </a:pPr>
            <a:r>
              <a:rPr lang="en-US" altLang="en-US" sz="4000" b="1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References</a:t>
            </a:r>
          </a:p>
        </p:txBody>
      </p:sp>
      <p:sp>
        <p:nvSpPr>
          <p:cNvPr id="40963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altLang="en-US" sz="1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Legal Services of Southern Piedmont and North Carolina Justice Center: Flyer on Immigrant Eligibility for Medicaid and ACA:  </a:t>
            </a:r>
            <a:r>
              <a:rPr lang="en-US" altLang="en-US" sz="1400" dirty="0">
                <a:effectLst>
                  <a:outerShdw blurRad="38100" dist="38100" dir="2700000" algn="tl">
                    <a:srgbClr val="C0C0C0"/>
                  </a:outerShdw>
                </a:effectLst>
                <a:hlinkClick r:id="rId3"/>
              </a:rPr>
              <a:t>http://www.ncjustice.org/sites/default/files/Immigrant%20Eligibility%20Insurance%20Brochure%20-%20LSSP%20%20NCJC.pdf</a:t>
            </a:r>
            <a:endParaRPr lang="en-US" altLang="en-US" sz="1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 altLang="en-US" sz="1400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Interpretation of “Federal Public Benefit,”</a:t>
            </a:r>
            <a:r>
              <a:rPr lang="en-US" altLang="en-US" sz="1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(HHS) 8/4/98, 63 Fed. Reg. 41658</a:t>
            </a:r>
          </a:p>
          <a:p>
            <a:pPr marL="0">
              <a:defRPr/>
            </a:pPr>
            <a:endParaRPr lang="en-US" altLang="en-US" sz="1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Final Specification of Community Programs Necessary for the Protection of Life and Safety</a:t>
            </a:r>
            <a:r>
              <a:rPr lang="en-US" altLang="en-US" sz="1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1/16/01, 66 Fed. Reg. 3613</a:t>
            </a:r>
          </a:p>
          <a:p>
            <a:pPr marL="0">
              <a:defRPr/>
            </a:pPr>
            <a:endParaRPr lang="en-US" altLang="en-US" sz="1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Interim Guidance on Verification</a:t>
            </a:r>
            <a:r>
              <a:rPr lang="en-US" altLang="en-US" sz="1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11/17/97 (INS) 62 Fed. Reg. 61415</a:t>
            </a:r>
          </a:p>
          <a:p>
            <a:pPr marL="0">
              <a:defRPr/>
            </a:pPr>
            <a:endParaRPr lang="en-US" altLang="en-US" sz="1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Domestic Violence Fact Sheet</a:t>
            </a:r>
            <a:r>
              <a:rPr lang="en-US" altLang="en-US" sz="1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1/30/01 (HHS-OCR):  </a:t>
            </a:r>
            <a:r>
              <a:rPr lang="en-US" altLang="en-US" sz="1400" dirty="0">
                <a:effectLst>
                  <a:outerShdw blurRad="38100" dist="38100" dir="2700000" algn="tl">
                    <a:srgbClr val="C0C0C0"/>
                  </a:outerShdw>
                </a:effectLst>
                <a:hlinkClick r:id="rId4"/>
              </a:rPr>
              <a:t>https://www.hhs.gov/civil-rights/for-individuals/special-topics/national-origin/domestic-violence/</a:t>
            </a:r>
            <a:endParaRPr lang="en-US" altLang="en-US" sz="1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>
              <a:defRPr/>
            </a:pPr>
            <a:endParaRPr lang="en-US" altLang="en-US" sz="1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“Public Benefits Access for Battered Immigrant Women and Children,” </a:t>
            </a:r>
            <a:r>
              <a:rPr lang="en-US" altLang="en-US" sz="1400" dirty="0">
                <a:effectLst>
                  <a:outerShdw blurRad="38100" dist="38100" dir="2700000" algn="tl">
                    <a:srgbClr val="C0C0C0"/>
                  </a:outerShdw>
                </a:effectLst>
                <a:hlinkClick r:id="rId5"/>
              </a:rPr>
              <a:t>http://library.niwap.org/wp-content/uploads/2015/pdf/12_CH4.2-BB-Public-Benefits-for-Immigrant-Women-and-Children-2.17.14-1.pdf</a:t>
            </a:r>
            <a:endParaRPr lang="en-US" altLang="en-US" sz="1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Food Stamp Regulations on Deeming,</a:t>
            </a:r>
            <a:r>
              <a:rPr lang="en-US" sz="1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 11/21/00 </a:t>
            </a:r>
          </a:p>
          <a:p>
            <a:pPr lvl="1">
              <a:defRPr/>
            </a:pPr>
            <a:r>
              <a:rPr lang="en-US" sz="1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(USDA-FNS) 65 Fed. Reg. 70134</a:t>
            </a:r>
            <a:endParaRPr lang="en-US" sz="1400" dirty="0"/>
          </a:p>
          <a:p>
            <a:pPr>
              <a:defRPr/>
            </a:pPr>
            <a:endParaRPr lang="en-US" altLang="en-US" sz="1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fld id="{E615CD81-CA50-4B80-83E8-DDB120BC8CB8}" type="slidenum">
              <a:rPr lang="en-US" altLang="en-US" sz="1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pPr algn="r" eaLnBrk="1" hangingPunct="1">
                <a:spcAft>
                  <a:spcPts val="600"/>
                </a:spcAft>
                <a:defRPr/>
              </a:pPr>
              <a:t>30</a:t>
            </a:fld>
            <a:endParaRPr lang="en-US" altLang="en-US" sz="140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629728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58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defRPr/>
            </a:pPr>
            <a:r>
              <a:rPr lang="en-US" altLang="en-US" sz="40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References</a:t>
            </a:r>
          </a:p>
        </p:txBody>
      </p:sp>
      <p:sp>
        <p:nvSpPr>
          <p:cNvPr id="45059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>
              <a:defRPr/>
            </a:pPr>
            <a:r>
              <a:rPr lang="en-US" altLang="en-US" sz="1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Guidance On State Applications, Citizenship, Immigration Status &amp; SSN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9/21/00 (HHS, USDA)</a:t>
            </a:r>
          </a:p>
          <a:p>
            <a:pPr>
              <a:defRPr/>
            </a:pP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hlinkClick r:id="rId3"/>
              </a:rPr>
              <a:t>http://www.medicaid.gov/Federal-Policy-Guidance/downloads/sho092100.pdf</a:t>
            </a:r>
            <a:endParaRPr lang="en-US" altLang="en-US" sz="1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 altLang="en-US" sz="1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DHHS and USDA:  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hlinkClick r:id="rId4"/>
              </a:rPr>
              <a:t>https://www.hhs.gov/civil-rights/for-individuals/special-topics/national-origin/tri-agency/index.html</a:t>
            </a:r>
            <a:endParaRPr lang="en-US" altLang="en-US" sz="1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>
              <a:buNone/>
              <a:defRPr/>
            </a:pPr>
            <a:endParaRPr lang="en-US" altLang="en-US" sz="1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Memorandum of Agreement between the Department of Homeland Security, U.S. Citizenship and Immigration Services, and the North Carolina Department of Health and Human Services, signed June 2010</a:t>
            </a:r>
          </a:p>
          <a:p>
            <a:pPr>
              <a:defRPr/>
            </a:pPr>
            <a:endParaRPr lang="en-US" altLang="en-US" sz="1800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SCHIP Interim Final Rule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6/25/01 (HHS) 66 Fed. Reg. 33,823</a:t>
            </a:r>
          </a:p>
          <a:p>
            <a:pPr>
              <a:defRPr/>
            </a:pPr>
            <a:endParaRPr lang="en-US" altLang="en-US" sz="1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Mandatory Reporting Notice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9/28/00 (HHS, SSA, DOL, HUD) 65 Fed. Reg. 58301</a:t>
            </a:r>
          </a:p>
          <a:p>
            <a:pPr>
              <a:defRPr/>
            </a:pPr>
            <a:r>
              <a:rPr lang="en-US" altLang="en-US" sz="1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Language Access Guidance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8/30/00 (HHS-OCR)</a:t>
            </a:r>
          </a:p>
          <a:p>
            <a:pPr>
              <a:defRPr/>
            </a:pP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 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hlinkClick r:id="rId5"/>
              </a:rPr>
              <a:t>http://hhs.gov/ocr/lep</a:t>
            </a:r>
            <a:endParaRPr lang="en-US" altLang="en-US" sz="1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 altLang="en-US" sz="1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 altLang="en-US" sz="1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fld id="{78E2F663-2287-44EF-9E18-3CB8D153506A}" type="slidenum">
              <a:rPr lang="en-US" altLang="en-US" sz="1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pPr algn="r" eaLnBrk="1" hangingPunct="1">
                <a:spcAft>
                  <a:spcPts val="600"/>
                </a:spcAft>
                <a:defRPr/>
              </a:pPr>
              <a:t>31</a:t>
            </a:fld>
            <a:endParaRPr lang="en-US" altLang="en-US" sz="140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077749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D6724C-A310-4050-8CE9-FDA477F87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>
                <a:solidFill>
                  <a:srgbClr val="FFFFFF"/>
                </a:solidFill>
              </a:rPr>
              <a:t>References: Public Charge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B92C0-E4AD-405A-8B29-DAB74E734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lang="en-US" sz="2000" dirty="0">
                <a:ea typeface="+mn-lt"/>
                <a:cs typeface="+mn-lt"/>
              </a:rPr>
              <a:t> INS,</a:t>
            </a:r>
            <a:r>
              <a:rPr lang="en-US" sz="2000" dirty="0">
                <a:cs typeface="Calibri"/>
              </a:rPr>
              <a:t> "Field Guidance on Deportability and Inadmissibility on Public Charge Grounds</a:t>
            </a:r>
            <a:r>
              <a:rPr lang="en-US" sz="2000" dirty="0">
                <a:ea typeface="+mn-lt"/>
                <a:cs typeface="+mn-lt"/>
              </a:rPr>
              <a:t>," 64 Fed. Reg. 28689, 1999, available at:  </a:t>
            </a:r>
            <a:r>
              <a:rPr lang="en-US" sz="2000" dirty="0">
                <a:cs typeface="Calibri"/>
                <a:hlinkClick r:id="rId2"/>
              </a:rPr>
              <a:t>99-13202.pdf (govinfo.gov)</a:t>
            </a:r>
            <a:endParaRPr lang="en-US" sz="2000" dirty="0"/>
          </a:p>
          <a:p>
            <a:pPr lvl="1" indent="-311150"/>
            <a:r>
              <a:rPr lang="en-US" sz="1600" b="1" i="1" dirty="0">
                <a:highlight>
                  <a:srgbClr val="FFFF00"/>
                </a:highlight>
                <a:cs typeface="Calibri"/>
              </a:rPr>
              <a:t>In effect as of March 2021</a:t>
            </a:r>
          </a:p>
          <a:p>
            <a:r>
              <a:rPr lang="en-US" sz="2000" dirty="0"/>
              <a:t>Protecting Immigrant Families Campaign: Changes to Public Charge:  Analysis and Frequently Asked Questions, available at: </a:t>
            </a:r>
            <a:r>
              <a:rPr lang="en-US" sz="2000" dirty="0">
                <a:ea typeface="+mn-lt"/>
                <a:cs typeface="+mn-lt"/>
                <a:hlinkClick r:id="rId3"/>
              </a:rPr>
              <a:t>Public Charge: What Advocates Need to Know Now - Google Docs</a:t>
            </a:r>
            <a:endParaRPr lang="en-US" sz="2000">
              <a:cs typeface="Calibri"/>
            </a:endParaRPr>
          </a:p>
          <a:p>
            <a:pPr lvl="1" indent="-311150"/>
            <a:r>
              <a:rPr lang="en-US" sz="1600" b="1" i="1" dirty="0">
                <a:highlight>
                  <a:srgbClr val="FFFF00"/>
                </a:highlight>
                <a:ea typeface="+mn-lt"/>
                <a:cs typeface="+mn-lt"/>
              </a:rPr>
              <a:t>Updated May 2021</a:t>
            </a:r>
          </a:p>
          <a:p>
            <a:r>
              <a:rPr lang="en-US" sz="2000" dirty="0">
                <a:ea typeface="+mn-lt"/>
                <a:cs typeface="+mn-lt"/>
              </a:rPr>
              <a:t>USCIS, Final Rule on Public Charge Ground of Inadmissibility (2019): </a:t>
            </a:r>
            <a:r>
              <a:rPr lang="en-US" sz="2000" dirty="0">
                <a:ea typeface="+mn-lt"/>
                <a:cs typeface="+mn-lt"/>
                <a:hlinkClick r:id="rId4"/>
              </a:rPr>
              <a:t>https://www.uscis.gov/legal-resources/final-rule-public-charge-ground-inadmissibility</a:t>
            </a:r>
            <a:endParaRPr lang="en-US" sz="2000">
              <a:ea typeface="+mn-lt"/>
              <a:cs typeface="+mn-lt"/>
            </a:endParaRPr>
          </a:p>
          <a:p>
            <a:pPr lvl="1" indent="-311150"/>
            <a:r>
              <a:rPr lang="en-US" sz="1600" b="1" i="1" dirty="0">
                <a:ea typeface="+mn-lt"/>
                <a:cs typeface="+mn-lt"/>
              </a:rPr>
              <a:t>NO LONGER IN EFFECT AS OF MARCH 2021</a:t>
            </a:r>
          </a:p>
          <a:p>
            <a:r>
              <a:rPr lang="en-US" sz="2000" dirty="0">
                <a:ea typeface="+mn-lt"/>
                <a:cs typeface="+mn-lt"/>
              </a:rPr>
              <a:t>Biden Administration Order on Public Charge (Feb. 2021): </a:t>
            </a:r>
            <a:r>
              <a:rPr lang="en-US" sz="2000" dirty="0">
                <a:hlinkClick r:id="rId5"/>
              </a:rPr>
              <a:t>Executive Order on Restoring Faith in Our Legal Immigration Systems and Strengthening Integration and Inclusion Efforts for New Americans | The White House</a:t>
            </a:r>
            <a:endParaRPr lang="en-US" sz="2000" dirty="0">
              <a:ea typeface="+mn-lt"/>
              <a:cs typeface="+mn-lt"/>
            </a:endParaRPr>
          </a:p>
          <a:p>
            <a:r>
              <a:rPr lang="en-US" sz="2000" dirty="0">
                <a:ea typeface="+mn-lt"/>
                <a:cs typeface="+mn-lt"/>
              </a:rPr>
              <a:t>Resources available at:  protectingimmigrantfamilies.org </a:t>
            </a:r>
          </a:p>
          <a:p>
            <a:endParaRPr lang="en-US" sz="2000" dirty="0">
              <a:ea typeface="+mn-lt"/>
              <a:cs typeface="+mn-lt"/>
            </a:endParaRPr>
          </a:p>
          <a:p>
            <a:endParaRPr lang="en-US" sz="200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8473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54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defRPr/>
            </a:pPr>
            <a:r>
              <a:rPr lang="en-US" altLang="en-US" sz="4000" b="1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Contact Information</a:t>
            </a:r>
          </a:p>
        </p:txBody>
      </p:sp>
      <p:sp>
        <p:nvSpPr>
          <p:cNvPr id="49155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Kate Woomer-Deters,  Senior Attorney</a:t>
            </a:r>
          </a:p>
          <a:p>
            <a:pPr marL="0">
              <a:defRPr/>
            </a:pPr>
            <a:endParaRPr lang="en-US" altLang="en-US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North Carolina Justice Center</a:t>
            </a:r>
          </a:p>
          <a:p>
            <a:pPr marL="0">
              <a:defRPr/>
            </a:pPr>
            <a:endParaRPr lang="en-US" altLang="en-US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(919) 861-2072 </a:t>
            </a:r>
          </a:p>
          <a:p>
            <a:pPr marL="0">
              <a:defRPr/>
            </a:pPr>
            <a:endParaRPr lang="en-US" altLang="en-US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kate@ncjustice.org</a:t>
            </a:r>
          </a:p>
          <a:p>
            <a:pPr>
              <a:defRPr/>
            </a:pPr>
            <a:endParaRPr lang="en-US" altLang="en-US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 altLang="en-US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677606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414528" y="486601"/>
            <a:ext cx="3616325" cy="562451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altLang="en-US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Limited Immigrant Eligibility for </a:t>
            </a:r>
            <a:br>
              <a:rPr lang="en-US" altLang="en-US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en-US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Means-Tested Public Benefits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fld id="{5C5394CB-EEF9-4E1F-B2E5-C37D4C6E7A7C}" type="slidenum">
              <a:rPr lang="en-US" altLang="en-US" sz="1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pPr algn="r" eaLnBrk="1" hangingPunct="1">
                <a:spcAft>
                  <a:spcPts val="600"/>
                </a:spcAft>
                <a:defRPr/>
              </a:pPr>
              <a:t>4</a:t>
            </a:fld>
            <a:endParaRPr lang="en-US" altLang="en-US" sz="140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aphicFrame>
        <p:nvGraphicFramePr>
          <p:cNvPr id="14341" name="Rectangle 3">
            <a:extLst>
              <a:ext uri="{FF2B5EF4-FFF2-40B4-BE49-F238E27FC236}">
                <a16:creationId xmlns:a16="http://schemas.microsoft.com/office/drawing/2014/main" id="{C6CBE18A-FEF1-4611-AA52-43479E09A6A7}"/>
              </a:ext>
            </a:extLst>
          </p:cNvPr>
          <p:cNvGraphicFramePr/>
          <p:nvPr/>
        </p:nvGraphicFramePr>
        <p:xfrm>
          <a:off x="4545013" y="769553"/>
          <a:ext cx="6702954" cy="5462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716C33B-3BF2-494B-A6C7-1525703DEA3C}"/>
              </a:ext>
            </a:extLst>
          </p:cNvPr>
          <p:cNvSpPr txBox="1"/>
          <p:nvPr/>
        </p:nvSpPr>
        <p:spPr>
          <a:xfrm>
            <a:off x="1582821" y="6489031"/>
            <a:ext cx="797025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Sources:  8 U.S.C. </a:t>
            </a:r>
            <a:r>
              <a:rPr lang="en-US" dirty="0">
                <a:ea typeface="+mn-lt"/>
                <a:cs typeface="+mn-lt"/>
              </a:rPr>
              <a:t>§</a:t>
            </a:r>
            <a:r>
              <a:rPr lang="en-US" dirty="0">
                <a:cs typeface="Calibri"/>
              </a:rPr>
              <a:t>1612, 8 U.S.C. §1641</a:t>
            </a:r>
          </a:p>
        </p:txBody>
      </p:sp>
    </p:spTree>
    <p:extLst>
      <p:ext uri="{BB962C8B-B14F-4D97-AF65-F5344CB8AC3E}">
        <p14:creationId xmlns:p14="http://schemas.microsoft.com/office/powerpoint/2010/main" val="118430444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D6AD233-3524-4DCB-8C76-15AF8D138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What are Federal Means-Tested Public Benefits?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E8FEA-59F3-41F1-A0CD-A1A4DF727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</p:spPr>
        <p:txBody>
          <a:bodyPr anchor="ctr">
            <a:normAutofit/>
          </a:bodyPr>
          <a:lstStyle/>
          <a:p>
            <a:pPr lvl="2" indent="-246380">
              <a:defRPr/>
            </a:pPr>
            <a:r>
              <a:rPr lang="en-US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Medicaid</a:t>
            </a:r>
            <a:endParaRPr lang="en-US" altLang="en-US" sz="2400" i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 indent="-246380">
              <a:defRPr/>
            </a:pPr>
            <a:r>
              <a:rPr lang="en-US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SCHIP (NC Health Choice for children)</a:t>
            </a:r>
          </a:p>
          <a:p>
            <a:pPr lvl="2" indent="-246380">
              <a:defRPr/>
            </a:pPr>
            <a:r>
              <a:rPr lang="en-US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SNAP (food stamps)</a:t>
            </a:r>
            <a:endParaRPr lang="en-US" altLang="en-US" sz="2400" i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 indent="-246380">
              <a:defRPr/>
            </a:pPr>
            <a:r>
              <a:rPr lang="en-US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TANF (Temporary Assistance for Needy families/cash assistance)</a:t>
            </a:r>
            <a:endParaRPr lang="en-US" altLang="en-US" sz="2400" i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 indent="-246380">
              <a:defRPr/>
            </a:pPr>
            <a:r>
              <a:rPr lang="en-US" alt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SSI  (Supplemental Security Income, for disabled persons)</a:t>
            </a:r>
            <a:endParaRPr lang="en-US" altLang="en-US" sz="2400" i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160CFD-C5C9-47E1-8D4D-CDC4DF1E43FC}"/>
              </a:ext>
            </a:extLst>
          </p:cNvPr>
          <p:cNvSpPr txBox="1"/>
          <p:nvPr/>
        </p:nvSpPr>
        <p:spPr>
          <a:xfrm>
            <a:off x="941137" y="6168189"/>
            <a:ext cx="10777619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i="1" dirty="0">
                <a:ea typeface="+mn-lt"/>
                <a:cs typeface="+mn-lt"/>
              </a:rPr>
              <a:t>Source</a:t>
            </a:r>
            <a:r>
              <a:rPr lang="en-US" sz="1400" dirty="0">
                <a:ea typeface="+mn-lt"/>
                <a:cs typeface="+mn-lt"/>
              </a:rPr>
              <a:t>: U.S. DOJ, Proposed Agency Interpretation of “Federal Means-Tested Public Benefit[s]” Under Personal Responsibility and Work Opportunity Reconciliation Act of 1996," 1997, available at:  </a:t>
            </a:r>
            <a:r>
              <a:rPr lang="en-US" sz="1400" dirty="0">
                <a:ea typeface="+mn-lt"/>
                <a:cs typeface="+mn-lt"/>
                <a:hlinkClick r:id="rId2"/>
              </a:rPr>
              <a:t>download (justice.gov)</a:t>
            </a:r>
            <a:r>
              <a:rPr lang="en-US" sz="1400" dirty="0">
                <a:ea typeface="+mn-lt"/>
                <a:cs typeface="+mn-lt"/>
              </a:rPr>
              <a:t>.   </a:t>
            </a:r>
          </a:p>
          <a:p>
            <a:r>
              <a:rPr lang="en-US" sz="1400" dirty="0">
                <a:cs typeface="Calibri" panose="020F0502020204030204"/>
              </a:rPr>
              <a:t>Note:  there is no statutory definition of "federal means-tested public benefits."</a:t>
            </a:r>
          </a:p>
        </p:txBody>
      </p:sp>
    </p:spTree>
    <p:extLst>
      <p:ext uri="{BB962C8B-B14F-4D97-AF65-F5344CB8AC3E}">
        <p14:creationId xmlns:p14="http://schemas.microsoft.com/office/powerpoint/2010/main" val="2498209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2075" tIns="46038" rIns="92075" bIns="46038">
            <a:normAutofit/>
          </a:bodyPr>
          <a:lstStyle/>
          <a:p>
            <a:pPr eaLnBrk="1" hangingPunct="1">
              <a:defRPr/>
            </a:pPr>
            <a:r>
              <a:rPr lang="en-US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Immigrant Eligibility:  </a:t>
            </a:r>
            <a:br>
              <a:rPr lang="en-US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</a:br>
            <a:r>
              <a:rPr lang="en-US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The “Five Year Bar”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 vert="horz" lIns="92075" tIns="46038" rIns="92075" bIns="46038" anchor="ctr">
            <a:normAutofit/>
          </a:bodyPr>
          <a:lstStyle/>
          <a:p>
            <a:pPr marL="953770" lvl="1" indent="-457200" eaLnBrk="1" hangingPunct="1">
              <a:buFontTx/>
              <a:buChar char="-"/>
              <a:defRPr/>
            </a:pPr>
            <a:r>
              <a:rPr lang="en-US" alt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Most </a:t>
            </a:r>
            <a:r>
              <a:rPr lang="en-US" alt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“qualified” legal immigrants who arrived after August 1996 are </a:t>
            </a:r>
            <a:r>
              <a:rPr lang="en-US" altLang="en-US" sz="2800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barred for 5 years</a:t>
            </a:r>
            <a:r>
              <a:rPr lang="en-US" alt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after receiving their legal status from receiving </a:t>
            </a:r>
            <a:r>
              <a:rPr lang="en-US" alt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“Federal means-tested public benefits”</a:t>
            </a:r>
          </a:p>
          <a:p>
            <a:pPr marL="496570" lvl="1" indent="0" eaLnBrk="1" hangingPunct="1">
              <a:buNone/>
              <a:defRPr/>
            </a:pPr>
            <a:endParaRPr lang="en-US" altLang="en-US" sz="28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indent="-246380">
              <a:defRPr/>
            </a:pPr>
            <a:endParaRPr lang="en-US" altLang="en-US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>
              <a:buNone/>
              <a:defRPr/>
            </a:pPr>
            <a:endParaRPr lang="en-US" altLang="en-US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 indent="-246380" eaLnBrk="1" hangingPunct="1">
              <a:buFont typeface="Wingdings" charset="2"/>
              <a:buNone/>
              <a:defRPr/>
            </a:pPr>
            <a:endParaRPr lang="en-US" altLang="en-US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" name="Slide Number Placeholder 5"/>
          <p:cNvSpPr txBox="1">
            <a:spLocks noGrp="1"/>
          </p:cNvSpPr>
          <p:nvPr/>
        </p:nvSpPr>
        <p:spPr bwMode="auto">
          <a:xfrm>
            <a:off x="8461376" y="6245225"/>
            <a:ext cx="1901825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fld id="{DCB78110-45C7-4D96-A19D-426E158FEBBA}" type="slidenum">
              <a:rPr lang="en-US" altLang="en-US" sz="1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pPr algn="r" eaLnBrk="1" hangingPunct="1">
                <a:spcAft>
                  <a:spcPts val="600"/>
                </a:spcAft>
                <a:defRPr/>
              </a:pPr>
              <a:t>6</a:t>
            </a:fld>
            <a:endParaRPr lang="en-US" altLang="en-US" sz="140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2740026" y="1600200"/>
            <a:ext cx="672306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¡"/>
              <a:defRPr sz="29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l"/>
              <a:defRPr sz="25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charset="2"/>
              <a:buChar char="¡"/>
              <a:defRPr sz="2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l"/>
              <a:defRPr sz="19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charset="2"/>
              <a:buChar char="¡"/>
              <a:defRPr sz="19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charset="2"/>
              <a:buChar char="¡"/>
              <a:defRPr sz="19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charset="2"/>
              <a:buChar char="¡"/>
              <a:defRPr sz="19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charset="2"/>
              <a:buChar char="¡"/>
              <a:defRPr sz="19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charset="2"/>
              <a:buChar char="¡"/>
              <a:defRPr sz="19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 rot="10800000" flipH="1">
            <a:off x="6100764" y="2141539"/>
            <a:ext cx="3175" cy="3175"/>
          </a:xfrm>
          <a:prstGeom prst="rtTriangl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60000"/>
                  <a:invGamma/>
                </a:scheme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12295" name="Rectangle 6"/>
          <p:cNvSpPr>
            <a:spLocks noChangeArrowheads="1"/>
          </p:cNvSpPr>
          <p:nvPr/>
        </p:nvSpPr>
        <p:spPr bwMode="auto">
          <a:xfrm>
            <a:off x="2743201" y="2057400"/>
            <a:ext cx="6723063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¡"/>
              <a:defRPr sz="29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l"/>
              <a:defRPr sz="25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charset="2"/>
              <a:buChar char="¡"/>
              <a:defRPr sz="2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l"/>
              <a:defRPr sz="19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charset="2"/>
              <a:buChar char="¡"/>
              <a:defRPr sz="19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charset="2"/>
              <a:buChar char="¡"/>
              <a:defRPr sz="19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charset="2"/>
              <a:buChar char="¡"/>
              <a:defRPr sz="19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charset="2"/>
              <a:buChar char="¡"/>
              <a:defRPr sz="19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charset="2"/>
              <a:buChar char="¡"/>
              <a:defRPr sz="19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 rot="10800000" flipH="1">
            <a:off x="6100764" y="2141539"/>
            <a:ext cx="3175" cy="3175"/>
          </a:xfrm>
          <a:prstGeom prst="rtTriangl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60000"/>
                  <a:invGamma/>
                </a:scheme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86AB17-BD0C-4500-AF7D-AC03B880535B}"/>
              </a:ext>
            </a:extLst>
          </p:cNvPr>
          <p:cNvSpPr txBox="1"/>
          <p:nvPr/>
        </p:nvSpPr>
        <p:spPr>
          <a:xfrm>
            <a:off x="593558" y="6061242"/>
            <a:ext cx="861193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Source:  8 U.S.C. §1613</a:t>
            </a:r>
          </a:p>
        </p:txBody>
      </p:sp>
    </p:spTree>
    <p:extLst>
      <p:ext uri="{BB962C8B-B14F-4D97-AF65-F5344CB8AC3E}">
        <p14:creationId xmlns:p14="http://schemas.microsoft.com/office/powerpoint/2010/main" val="2713612606"/>
      </p:ext>
    </p:extLst>
  </p:cSld>
  <p:clrMapOvr>
    <a:masterClrMapping/>
  </p:clrMapOvr>
  <p:transition spd="med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4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958506" y="800392"/>
            <a:ext cx="10264697" cy="12121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altLang="en-US" sz="4000" u="sng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Exemptions</a:t>
            </a:r>
            <a:r>
              <a:rPr lang="en-US" altLang="en-US" sz="40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from the 5 Year Bar</a:t>
            </a:r>
          </a:p>
        </p:txBody>
      </p:sp>
      <p:sp>
        <p:nvSpPr>
          <p:cNvPr id="18435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1367624" y="2490436"/>
            <a:ext cx="9708995" cy="3567173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following immigrants are </a:t>
            </a:r>
            <a:r>
              <a:rPr lang="en-US" altLang="en-US" sz="1800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exempt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from the five-year bar, and </a:t>
            </a:r>
            <a:r>
              <a:rPr lang="en-US" altLang="en-US" sz="1800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may collect benefits as soon as they receive legal status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endParaRPr lang="en-US" altLang="en-US" sz="1800" dirty="0">
              <a:effectLst>
                <a:outerShdw blurRad="38100" dist="38100" dir="2700000" algn="tl">
                  <a:srgbClr val="C0C0C0"/>
                </a:outerShdw>
              </a:effectLst>
              <a:cs typeface="Calibri"/>
            </a:endParaRPr>
          </a:p>
          <a:p>
            <a:pPr lvl="1">
              <a:defRPr/>
            </a:pP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Various </a:t>
            </a:r>
            <a:r>
              <a:rPr lang="en-US" altLang="en-US" sz="1800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Humanitarian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immigrants:  </a:t>
            </a:r>
          </a:p>
          <a:p>
            <a:pPr lvl="2">
              <a:defRPr/>
            </a:pPr>
            <a:r>
              <a:rPr lang="en-US" altLang="en-US" sz="1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Refugees,  asylees, withholding of deportation, Amerasian immigrants, Cuban/Haitian entrants</a:t>
            </a:r>
            <a:endParaRPr lang="en-US" altLang="en-US" sz="1400" dirty="0">
              <a:effectLst>
                <a:outerShdw blurRad="38100" dist="38100" dir="2700000" algn="tl">
                  <a:srgbClr val="C0C0C0"/>
                </a:outerShdw>
              </a:effectLst>
              <a:cs typeface="Calibri"/>
            </a:endParaRPr>
          </a:p>
          <a:p>
            <a:pPr lvl="1">
              <a:defRPr/>
            </a:pP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Anyone connected to </a:t>
            </a:r>
            <a:r>
              <a:rPr lang="en-US" altLang="en-US" sz="1800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military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</a:p>
          <a:p>
            <a:pPr lvl="2">
              <a:defRPr/>
            </a:pPr>
            <a:r>
              <a:rPr lang="en-US" altLang="en-US" sz="1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Veterans, active duty military, spouse, un-remarried surviving spouse, or child of veteran/active duty military</a:t>
            </a:r>
            <a:endParaRPr lang="en-US" altLang="en-US" sz="1400" dirty="0">
              <a:effectLst>
                <a:outerShdw blurRad="38100" dist="38100" dir="2700000" algn="tl">
                  <a:srgbClr val="C0C0C0"/>
                </a:outerShdw>
              </a:effectLst>
              <a:cs typeface="Calibri"/>
            </a:endParaRPr>
          </a:p>
          <a:p>
            <a:pPr lvl="1">
              <a:defRPr/>
            </a:pP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Victims of </a:t>
            </a:r>
            <a:r>
              <a:rPr lang="en-US" altLang="en-US" sz="1800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human trafficking</a:t>
            </a:r>
            <a:endParaRPr lang="en-US" altLang="en-US" sz="1800" u="sng" dirty="0">
              <a:effectLst>
                <a:outerShdw blurRad="38100" dist="38100" dir="2700000" algn="tl">
                  <a:srgbClr val="C0C0C0"/>
                </a:outerShdw>
              </a:effectLst>
              <a:cs typeface="Calibri"/>
            </a:endParaRPr>
          </a:p>
          <a:p>
            <a:pPr>
              <a:defRPr/>
            </a:pPr>
            <a:r>
              <a:rPr lang="en-US" altLang="en-US" sz="2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Note: All are still exempt if later get a green card (LPR).</a:t>
            </a:r>
            <a:endParaRPr lang="en-US" altLang="en-US" sz="2600" dirty="0">
              <a:effectLst>
                <a:outerShdw blurRad="38100" dist="38100" dir="2700000" algn="tl">
                  <a:srgbClr val="C0C0C0"/>
                </a:outerShdw>
              </a:effectLst>
              <a:cs typeface="Calibri"/>
            </a:endParaRPr>
          </a:p>
          <a:p>
            <a:pPr>
              <a:defRPr/>
            </a:pP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Food stamps (SNAP) only:  Qualified alien </a:t>
            </a:r>
            <a:r>
              <a:rPr lang="en-US" altLang="en-US" sz="1800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children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under age 18 do not have to wait 5 years.</a:t>
            </a:r>
            <a:endParaRPr lang="en-US" altLang="en-US" sz="1800" dirty="0">
              <a:effectLst>
                <a:outerShdw blurRad="38100" dist="38100" dir="2700000" algn="tl">
                  <a:srgbClr val="C0C0C0"/>
                </a:outerShdw>
              </a:effectLst>
              <a:cs typeface="Calibri"/>
            </a:endParaRPr>
          </a:p>
          <a:p>
            <a:pPr>
              <a:defRPr/>
            </a:pP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Medicaid only:  Pregnant Women and children under the age of 19 (state option) do not have to wait 5 years</a:t>
            </a:r>
            <a:endParaRPr lang="en-US" altLang="en-US" sz="1800" dirty="0">
              <a:effectLst>
                <a:outerShdw blurRad="38100" dist="38100" dir="2700000" algn="tl">
                  <a:srgbClr val="C0C0C0"/>
                </a:outerShdw>
              </a:effectLst>
              <a:cs typeface="Calibri"/>
            </a:endParaRPr>
          </a:p>
          <a:p>
            <a:pPr lvl="2">
              <a:defRPr/>
            </a:pP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Pregnant women then revert to the 5-year bar once their pregnancy is over, if they have not yet been in qualified immigrant status for 5 years.</a:t>
            </a:r>
            <a:endParaRPr lang="en-US" altLang="en-US" sz="1800" dirty="0">
              <a:effectLst>
                <a:outerShdw blurRad="38100" dist="38100" dir="2700000" algn="tl">
                  <a:srgbClr val="C0C0C0"/>
                </a:outerShdw>
              </a:effectLst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E0CB28-D7DB-4EA3-9416-A9A3AE329E91}"/>
              </a:ext>
            </a:extLst>
          </p:cNvPr>
          <p:cNvSpPr txBox="1"/>
          <p:nvPr/>
        </p:nvSpPr>
        <p:spPr>
          <a:xfrm>
            <a:off x="633662" y="6341979"/>
            <a:ext cx="744888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Source:  8 U.S.C. §1613, 8 U.S.C. §1612, 42 U.S.C. 1397ll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88169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74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defRPr/>
            </a:pPr>
            <a:r>
              <a:rPr lang="en-US" altLang="en-US" sz="41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Pregnant Women and Children under CHIPRA: Greater Access to Medicaid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897097-9483-48C0-8A9A-F5260D954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564809"/>
            <a:ext cx="6525220" cy="5619481"/>
          </a:xfrm>
        </p:spPr>
        <p:txBody>
          <a:bodyPr anchor="ctr">
            <a:normAutofit/>
          </a:bodyPr>
          <a:lstStyle/>
          <a:p>
            <a:r>
              <a:rPr lang="en-US" sz="1700" b="1" i="1" u="sng"/>
              <a:t>Medicaid is available to ALL pregnant women and children (under age 19) who are “lawfully residing” in NC</a:t>
            </a:r>
          </a:p>
          <a:p>
            <a:r>
              <a:rPr lang="en-US" sz="1700"/>
              <a:t>Lawfully residing = lawful presence + residency</a:t>
            </a:r>
          </a:p>
          <a:p>
            <a:r>
              <a:rPr lang="en-US" sz="1700"/>
              <a:t>Lawful presence is VERY BROAD</a:t>
            </a:r>
          </a:p>
          <a:p>
            <a:pPr lvl="0"/>
            <a:r>
              <a:rPr lang="en-US" sz="1700"/>
              <a:t>Categories include:</a:t>
            </a:r>
          </a:p>
          <a:p>
            <a:pPr lvl="1"/>
            <a:r>
              <a:rPr lang="en-US" sz="1700"/>
              <a:t>U visa</a:t>
            </a:r>
          </a:p>
          <a:p>
            <a:pPr lvl="1"/>
            <a:r>
              <a:rPr lang="en-US" sz="1700"/>
              <a:t>Temporary Protected Status (TPS)</a:t>
            </a:r>
          </a:p>
          <a:p>
            <a:pPr lvl="1"/>
            <a:r>
              <a:rPr lang="en-US" sz="1700"/>
              <a:t>Non-immigrant status (ex: student visa, temporary work visa, etc.)</a:t>
            </a:r>
          </a:p>
          <a:p>
            <a:pPr lvl="1"/>
            <a:r>
              <a:rPr lang="en-US" sz="1700"/>
              <a:t>Deferred Action </a:t>
            </a:r>
          </a:p>
          <a:p>
            <a:pPr lvl="1"/>
            <a:r>
              <a:rPr lang="en-US" sz="1700"/>
              <a:t>Special Immigrant Juvenile Status</a:t>
            </a:r>
          </a:p>
          <a:p>
            <a:pPr lvl="1"/>
            <a:r>
              <a:rPr lang="en-US" sz="1700"/>
              <a:t>Applicants for withholding of removal/ deportation</a:t>
            </a:r>
          </a:p>
          <a:p>
            <a:pPr lvl="1"/>
            <a:r>
              <a:rPr lang="en-US" sz="1700"/>
              <a:t>AND MORE….</a:t>
            </a:r>
          </a:p>
          <a:p>
            <a:r>
              <a:rPr lang="en-US" sz="1700" u="sng"/>
              <a:t>ONLY</a:t>
            </a:r>
            <a:r>
              <a:rPr lang="en-US" sz="1700"/>
              <a:t> lawfully residing group that is </a:t>
            </a:r>
            <a:r>
              <a:rPr lang="en-US" sz="1700" i="1" u="sng"/>
              <a:t>not</a:t>
            </a:r>
            <a:r>
              <a:rPr lang="en-US" sz="1700"/>
              <a:t> eligible are people with DACA status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5554E0-3B64-431E-9796-6772C7935969}"/>
              </a:ext>
            </a:extLst>
          </p:cNvPr>
          <p:cNvSpPr txBox="1"/>
          <p:nvPr/>
        </p:nvSpPr>
        <p:spPr>
          <a:xfrm>
            <a:off x="1582821" y="6261768"/>
            <a:ext cx="849162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Source:  42 U.S.C. 1397ll, NC Medicaid State Plan, amendments 5-25-2010.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3020519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3" name="Rectangle 242">
            <a:extLst>
              <a:ext uri="{FF2B5EF4-FFF2-40B4-BE49-F238E27FC236}">
                <a16:creationId xmlns:a16="http://schemas.microsoft.com/office/drawing/2014/main" id="{B5FA7C47-B7C1-4D2E-AB49-ED23BA34B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Freeform 6">
            <a:extLst>
              <a:ext uri="{FF2B5EF4-FFF2-40B4-BE49-F238E27FC236}">
                <a16:creationId xmlns:a16="http://schemas.microsoft.com/office/drawing/2014/main" id="{596EE156-ABF1-4329-A6BA-03B4254E0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521144" y="911116"/>
            <a:ext cx="687754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7" name="Rectangle 8">
            <a:extLst>
              <a:ext uri="{FF2B5EF4-FFF2-40B4-BE49-F238E27FC236}">
                <a16:creationId xmlns:a16="http://schemas.microsoft.com/office/drawing/2014/main" id="{19B9933F-AAB3-444A-8BB5-9CA194A8B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0" y="1370435"/>
            <a:ext cx="527226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9" name="Freeform 7">
            <a:extLst>
              <a:ext uri="{FF2B5EF4-FFF2-40B4-BE49-F238E27FC236}">
                <a16:creationId xmlns:a16="http://schemas.microsoft.com/office/drawing/2014/main" id="{7D20183A-0B1D-4A1F-89B1-ADBEDBC6E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00164" y="643467"/>
            <a:ext cx="40937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1" name="Rectangle 8">
            <a:extLst>
              <a:ext uri="{FF2B5EF4-FFF2-40B4-BE49-F238E27FC236}">
                <a16:creationId xmlns:a16="http://schemas.microsoft.com/office/drawing/2014/main" id="{131031D3-26CD-4214-A9A4-5857EFA15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95529" y="644382"/>
            <a:ext cx="3856024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6879" y="998002"/>
            <a:ext cx="3182940" cy="14719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altLang="en-US" sz="2800" b="1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Immigrant Eligibility: </a:t>
            </a:r>
            <a:br>
              <a:rPr lang="en-US" altLang="en-US" sz="2800" b="1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altLang="en-US" sz="2800" b="1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The Affordable Care Act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39635" y="2546161"/>
            <a:ext cx="3200451" cy="2985929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altLang="en-US" sz="2400">
              <a:solidFill>
                <a:srgbClr val="FEFFFF"/>
              </a:solidFill>
            </a:endParaRPr>
          </a:p>
          <a:p>
            <a:endParaRPr lang="en-US" altLang="en-US" sz="2400">
              <a:solidFill>
                <a:srgbClr val="FEFFFF"/>
              </a:solidFill>
            </a:endParaRPr>
          </a:p>
        </p:txBody>
      </p:sp>
      <p:graphicFrame>
        <p:nvGraphicFramePr>
          <p:cNvPr id="112686" name="Group 4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00926569"/>
              </p:ext>
            </p:extLst>
          </p:nvPr>
        </p:nvGraphicFramePr>
        <p:xfrm>
          <a:off x="4998268" y="529389"/>
          <a:ext cx="6539076" cy="5970727"/>
        </p:xfrm>
        <a:graphic>
          <a:graphicData uri="http://schemas.openxmlformats.org/drawingml/2006/table">
            <a:tbl>
              <a:tblPr firstRow="1" bandRow="1">
                <a:solidFill>
                  <a:schemeClr val="bg1"/>
                </a:solidFill>
              </a:tblPr>
              <a:tblGrid>
                <a:gridCol w="3268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0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034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charset="2"/>
                        <a:buNone/>
                      </a:pPr>
                      <a:r>
                        <a:rPr kumimoji="0" lang="en-US" altLang="en-US" sz="1200" b="0" i="0" u="none" strike="noStrike" cap="none" spc="0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/>
                          <a:ea typeface="ＭＳ Ｐゴシック"/>
                        </a:rPr>
                        <a:t>“Qualified” immigrants</a:t>
                      </a:r>
                      <a:r>
                        <a:rPr lang="en-US" altLang="en-US" sz="1200" b="0" i="0" u="none" strike="noStrike" cap="none" spc="0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/>
                          <a:ea typeface="ＭＳ Ｐゴシック"/>
                        </a:rPr>
                        <a:t> </a:t>
                      </a:r>
                      <a:endParaRPr kumimoji="0" lang="en-US" altLang="en-US" sz="1200" b="0" i="0" u="none" strike="noStrike" cap="none" spc="0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/>
                        <a:ea typeface="ＭＳ Ｐゴシック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spc="0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/>
                          <a:ea typeface="ＭＳ Ｐゴシック"/>
                        </a:rPr>
                        <a:t>(with </a:t>
                      </a:r>
                      <a:r>
                        <a:rPr kumimoji="0" lang="en-US" altLang="en-US" sz="1200" b="0" i="1" u="none" strike="noStrike" cap="none" spc="0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/>
                          <a:ea typeface="ＭＳ Ｐゴシック"/>
                        </a:rPr>
                        <a:t>more</a:t>
                      </a:r>
                      <a:r>
                        <a:rPr kumimoji="0" lang="en-US" altLang="en-US" sz="1200" b="0" i="0" u="none" strike="noStrike" cap="none" spc="0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/>
                          <a:ea typeface="ＭＳ Ｐゴシック"/>
                        </a:rPr>
                        <a:t> than 5 years presence in the U.S., or in categories exempt from the 5-year bar such as refugees and asylees)</a:t>
                      </a:r>
                    </a:p>
                  </a:txBody>
                  <a:tcPr marL="98014" marR="75396" marT="75396" marB="75396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Are eligible for all the same benefits under the ACA as U.S. citizens: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1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May participate in</a:t>
                      </a:r>
                      <a:r>
                        <a:rPr kumimoji="0" lang="en-US" altLang="en-US" sz="1200" b="0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health insurance exchanges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1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May receive subsidies for</a:t>
                      </a:r>
                      <a:r>
                        <a:rPr kumimoji="0" lang="en-US" altLang="en-US" sz="1200" b="0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health insurance coverage, and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1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Are</a:t>
                      </a:r>
                      <a:r>
                        <a:rPr kumimoji="0" lang="en-US" altLang="en-US" sz="1200" b="0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eligible for expanded income-eligibility for Medicaid (not in NC)</a:t>
                      </a:r>
                    </a:p>
                  </a:txBody>
                  <a:tcPr marL="98014" marR="75396" marT="75396" marB="75396" anchor="ctr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38100" cmpd="sng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72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charset="2"/>
                        <a:buNone/>
                      </a:pPr>
                      <a:r>
                        <a:rPr kumimoji="0" lang="en-US" altLang="en-US" sz="1200" b="1" i="0" u="none" strike="noStrike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ＭＳ Ｐゴシック"/>
                        </a:rPr>
                        <a:t>“Lawfully residing” immigrants</a:t>
                      </a:r>
                      <a:r>
                        <a:rPr lang="en-US" altLang="en-US" sz="1200" b="1" i="0" u="none" strike="noStrike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ＭＳ Ｐゴシック"/>
                        </a:rPr>
                        <a:t> </a:t>
                      </a:r>
                      <a:endParaRPr kumimoji="0" lang="en-US" altLang="en-US" sz="1200" b="1" i="0" u="none" strike="noStrike" cap="none" spc="0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/>
                        <a:ea typeface="ＭＳ Ｐゴシック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1" i="0" u="none" strike="noStrike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ＭＳ Ｐゴシック"/>
                        </a:rPr>
                        <a:t>(with any length of legal presence in the U.S.)</a:t>
                      </a:r>
                    </a:p>
                  </a:txBody>
                  <a:tcPr marL="98014" marR="75396" marT="75396" marB="75396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2857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1" u="none" strike="noStrike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May</a:t>
                      </a:r>
                      <a:r>
                        <a:rPr kumimoji="0" lang="en-US" altLang="en-US" sz="1200" b="0" i="0" u="none" strike="noStrike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participate in the exchanges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1" u="none" strike="noStrike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May </a:t>
                      </a:r>
                      <a:r>
                        <a:rPr kumimoji="0" lang="en-US" altLang="en-US" sz="1200" b="0" i="0" u="none" strike="noStrike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receive subsidies for health insurance coverage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1" u="none" strike="noStrike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Not</a:t>
                      </a:r>
                      <a:r>
                        <a:rPr kumimoji="0" lang="en-US" altLang="en-US" sz="1200" b="0" i="0" u="none" strike="noStrike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eligible for Medicaid.</a:t>
                      </a:r>
                    </a:p>
                  </a:txBody>
                  <a:tcPr marL="98014" marR="75396" marT="75396" marB="75396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00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1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/>
                          <a:ea typeface="ＭＳ Ｐゴシック"/>
                        </a:rPr>
                        <a:t>Undocumented immigrants &amp; immigrant youth with “Deferred Action for Childhood Arrivals”</a:t>
                      </a:r>
                    </a:p>
                  </a:txBody>
                  <a:tcPr marL="98014" marR="75396" marT="75396" marB="75396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857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7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1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Not</a:t>
                      </a:r>
                      <a:r>
                        <a:rPr kumimoji="0" lang="en-US" altLang="en-US" sz="1200" b="0" i="0" u="none" strike="noStrike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eligible for any of the benefits of the ACA, including participation in the health insurance exchanges, receipt of subsidized insurance coverage, or the expanded Medicaid access.</a:t>
                      </a:r>
                    </a:p>
                  </a:txBody>
                  <a:tcPr marL="98014" marR="75396" marT="75396" marB="75396" horzOverflow="overflow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4660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B13F8961250B46A78332FDC0D18AB5" ma:contentTypeVersion="17" ma:contentTypeDescription="Create a new document." ma:contentTypeScope="" ma:versionID="a0860b838eecfd4f78893818e79224a8">
  <xsd:schema xmlns:xsd="http://www.w3.org/2001/XMLSchema" xmlns:xs="http://www.w3.org/2001/XMLSchema" xmlns:p="http://schemas.microsoft.com/office/2006/metadata/properties" xmlns:ns2="2202f887-1153-4588-a760-33ce954d123f" xmlns:ns3="cad71fd7-1b70-48c8-8ca1-508a3082a5ae" targetNamespace="http://schemas.microsoft.com/office/2006/metadata/properties" ma:root="true" ma:fieldsID="6029212d79b5d79a558f1d7fca0b3a1e" ns2:_="" ns3:_="">
    <xsd:import namespace="2202f887-1153-4588-a760-33ce954d123f"/>
    <xsd:import namespace="cad71fd7-1b70-48c8-8ca1-508a3082a5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3:TaxKeywordTaxHTField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02f887-1153-4588-a760-33ce954d12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d71fd7-1b70-48c8-8ca1-508a3082a5a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KeywordTaxHTField" ma:index="21" nillable="true" ma:taxonomy="true" ma:internalName="TaxKeywordTaxHTField" ma:taxonomyFieldName="TaxKeyword" ma:displayName="Enterprise Keywords" ma:fieldId="{23f27201-bee3-471e-b2e7-b64fd8b7ca38}" ma:taxonomyMulti="true" ma:sspId="caa228b1-655b-4a63-a136-2d1b61575774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2" nillable="true" ma:displayName="Taxonomy Catch All Column" ma:hidden="true" ma:list="{b3e42b5e-4318-4123-9a7a-596f737f1626}" ma:internalName="TaxCatchAll" ma:showField="CatchAllData" ma:web="cad71fd7-1b70-48c8-8ca1-508a3082a5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 ma:index="23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d71fd7-1b70-48c8-8ca1-508a3082a5ae"/>
    <TaxKeywordTaxHTField xmlns="cad71fd7-1b70-48c8-8ca1-508a3082a5ae">
      <Terms xmlns="http://schemas.microsoft.com/office/infopath/2007/PartnerControls"/>
    </TaxKeywordTaxHTField>
  </documentManagement>
</p:properties>
</file>

<file path=customXml/itemProps1.xml><?xml version="1.0" encoding="utf-8"?>
<ds:datastoreItem xmlns:ds="http://schemas.openxmlformats.org/officeDocument/2006/customXml" ds:itemID="{A246FFED-20D2-4E6D-8902-123C56E234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9D2D12-0DED-4B58-ADDC-AE3046D304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02f887-1153-4588-a760-33ce954d123f"/>
    <ds:schemaRef ds:uri="cad71fd7-1b70-48c8-8ca1-508a3082a5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C4E195-1DF5-4A55-954D-59BB9547F7BD}">
  <ds:schemaRefs>
    <ds:schemaRef ds:uri="http://schemas.microsoft.com/office/2006/metadata/properties"/>
    <ds:schemaRef ds:uri="http://schemas.microsoft.com/office/infopath/2007/PartnerControls"/>
    <ds:schemaRef ds:uri="cad71fd7-1b70-48c8-8ca1-508a3082a5a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4011</TotalTime>
  <Words>3722</Words>
  <Application>Microsoft Office PowerPoint</Application>
  <PresentationFormat>Widescreen</PresentationFormat>
  <Paragraphs>385</Paragraphs>
  <Slides>33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Arial</vt:lpstr>
      <vt:lpstr>Arial,Sans-Serif</vt:lpstr>
      <vt:lpstr>Cabin</vt:lpstr>
      <vt:lpstr>Calibri</vt:lpstr>
      <vt:lpstr>Calibri Light</vt:lpstr>
      <vt:lpstr>Corbel</vt:lpstr>
      <vt:lpstr>Verdana</vt:lpstr>
      <vt:lpstr>Wingdings</vt:lpstr>
      <vt:lpstr>Office Theme</vt:lpstr>
      <vt:lpstr>Immigrants Eligibility for Benefits and Public Charge Updates </vt:lpstr>
      <vt:lpstr>Immigrant Eligibility for Public Benefits and Health Programs</vt:lpstr>
      <vt:lpstr>What are Some Common Categories of Legally-Present Immigrants?</vt:lpstr>
      <vt:lpstr>Limited Immigrant Eligibility for  Means-Tested Public Benefits</vt:lpstr>
      <vt:lpstr>What are Federal Means-Tested Public Benefits?</vt:lpstr>
      <vt:lpstr>Immigrant Eligibility:   The “Five Year Bar”</vt:lpstr>
      <vt:lpstr>Exemptions from the 5 Year Bar</vt:lpstr>
      <vt:lpstr>Pregnant Women and Children under CHIPRA: Greater Access to Medicaid</vt:lpstr>
      <vt:lpstr>Immigrant Eligibility:  The Affordable Care Act</vt:lpstr>
      <vt:lpstr>Health Programs That Can Be Provided to All Immigrants Regardless of Status or With No Status At All:</vt:lpstr>
      <vt:lpstr>Programs “Necessary to Protect Life or Safety”</vt:lpstr>
      <vt:lpstr>Access Barrier:  Public Charge</vt:lpstr>
      <vt:lpstr>BACKGROUND:  PUBLIC CHARGE</vt:lpstr>
      <vt:lpstr> Fear of "Public Charge"</vt:lpstr>
      <vt:lpstr>The Rule Has Always Considered A List of Factors About a Person to Determine if She Will be a “Public Charge” or Not</vt:lpstr>
      <vt:lpstr>Exempt Immigrants </vt:lpstr>
      <vt:lpstr>What's happening now: 2019 rule is gone,  1999 public charge rule is BACK.</vt:lpstr>
      <vt:lpstr>Current Rule:  The 1999 Field Guidance</vt:lpstr>
      <vt:lpstr>Definition of "cash assistance"</vt:lpstr>
      <vt:lpstr>Remember Our Previous Slides!</vt:lpstr>
      <vt:lpstr>Benefits used by Family Members  Are (Mostly) Not Considered</vt:lpstr>
      <vt:lpstr>Immigrants AND their Family Members Can Use These Programs Without Concern, If Eligible!</vt:lpstr>
      <vt:lpstr>Messaging for Families</vt:lpstr>
      <vt:lpstr>PUBLIC CHARGE RESOURCES : www.ncjustice.org/public-charge   NOTE:  Some of these are in the process of being updated, when new versions are available, they will be at the above link!</vt:lpstr>
      <vt:lpstr>More resources</vt:lpstr>
      <vt:lpstr>Barriers:  Fear of ICE Reporting</vt:lpstr>
      <vt:lpstr>Must A Benefits Agency Report An Undocumented Immigrant to Immigration Authorities?</vt:lpstr>
      <vt:lpstr>May A Benefits Agency Share Applicant or Family Information with Outside Agencies Voluntarily?</vt:lpstr>
      <vt:lpstr>Can a Benefits Agency Require Non-Applicants to Provide Immigration Status Information or an SSN?</vt:lpstr>
      <vt:lpstr>References</vt:lpstr>
      <vt:lpstr>References</vt:lpstr>
      <vt:lpstr>References: Public Charge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Woomer-Deters</dc:creator>
  <cp:lastModifiedBy>Kate Woomer-Deters</cp:lastModifiedBy>
  <cp:revision>110</cp:revision>
  <dcterms:created xsi:type="dcterms:W3CDTF">2021-07-13T15:52:53Z</dcterms:created>
  <dcterms:modified xsi:type="dcterms:W3CDTF">2022-01-22T17:27:45Z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0x010100B7B13F8961250B46A78332FDC0D18AB5</vt:lpwstr>
  </property>
  <property fmtid="{D5CDD505-2E9C-101B-9397-08002B2CF9AE}" pid="3" name="TaxKeyword">
    <vt:lpwstr/>
  </property>
</Properties>
</file>