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954838" cy="9240838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entury" panose="02040604050505020304" pitchFamily="18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Playfair Display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E79936-2B46-4AC8-8894-7D96F6E09862}">
  <a:tblStyle styleId="{08E79936-2B46-4AC8-8894-7D96F6E098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0175" y="0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148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927100" y="4389437"/>
            <a:ext cx="5100637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-Non-discriminatory org. We work with people of all genders, sexual orientations, nationalities etc.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95325" y="4389437"/>
            <a:ext cx="5564187" cy="4157662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148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927100" y="4389437"/>
            <a:ext cx="5100637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148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927100" y="4389437"/>
            <a:ext cx="5100637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-Are you living with multiple families under one roof?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-Do your monthly living expenses (mortgage + bills) add up to more than 35% of your monthly income?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-Leaky roofs, deteriorating floors insufficient protection from the elements?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148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927100" y="4389437"/>
            <a:ext cx="5100637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Each adult head of household is required to put in 140 hours of Sweat Equity. Friends and family can do the difference (70 hours).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-Classes are mandatory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148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927100" y="4389437"/>
            <a:ext cx="5100637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-Income from all members of the household above 18 years of 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-Includes public assistance, child support, alimony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NOT WANT TO PUT A FAMILY IN A SITUATION WHERE THEY CAN’T MEET THEIR MONTHLY OBLIGATIONS&gt;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/>
        </p:nvSpPr>
        <p:spPr>
          <a:xfrm>
            <a:off x="3940175" y="8777287"/>
            <a:ext cx="3013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14862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927100" y="4389437"/>
            <a:ext cx="5100637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-Income from all members of the household above 18 years of 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-Includes public assistance, child support, alimony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NOT WANT TO PUT A FAMILY IN A SITUATION WHERE THEY CAN’T MEET THEIR MONTHLY OBLIGATIONS&gt;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29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3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0" y="2510825"/>
            <a:ext cx="78816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US" sz="2800" b="1" i="0" u="sng">
                <a:solidFill>
                  <a:schemeClr val="dk2"/>
                </a:solidFill>
              </a:rPr>
              <a:t>31 years of partnership: 1989 - 2021</a:t>
            </a:r>
            <a:endParaRPr sz="2800" b="1" i="0" u="sng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800" b="1" u="sng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1" i="1">
                <a:solidFill>
                  <a:schemeClr val="dk2"/>
                </a:solidFill>
              </a:rPr>
              <a:t>                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9487500" y="1362125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975" y="335500"/>
            <a:ext cx="6050651" cy="18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4746325" y="4164150"/>
            <a:ext cx="37398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800" b="1" i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simple houses … profound impact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50" y="3316698"/>
            <a:ext cx="4732075" cy="31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>
            <a:spLocks noGrp="1"/>
          </p:cNvSpPr>
          <p:nvPr>
            <p:ph type="title"/>
          </p:nvPr>
        </p:nvSpPr>
        <p:spPr>
          <a:xfrm>
            <a:off x="712650" y="4561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Application Process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807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in application and all supporting docs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 are sent out to verify income, rental history and debt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 report and background check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visit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Selection committee reviews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of Directors gives final approval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>
            <a:spLocks noGrp="1"/>
          </p:cNvSpPr>
          <p:nvPr>
            <p:ph type="title"/>
          </p:nvPr>
        </p:nvSpPr>
        <p:spPr>
          <a:xfrm>
            <a:off x="742250" y="465975"/>
            <a:ext cx="41322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5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Mortgage</a:t>
            </a:r>
            <a:endParaRPr sz="4100"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725488" y="1937875"/>
            <a:ext cx="76929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 interest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20-33 years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less than 30% of Gross income for mortgage payment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Payments $4</a:t>
            </a:r>
            <a:r>
              <a:rPr lang="en-US"/>
              <a:t>9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0-$650 per month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Homeowners Insurance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and County taxes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Termite inspection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Homeowners Association dues</a:t>
            </a:r>
            <a:endParaRPr/>
          </a:p>
          <a:p>
            <a:pPr marL="74295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4" descr="C:\Documents and Settings\Administrator\My Documents\My Pictures\Family Picture Files\Family Bio Pics\Johnson, T &amp; Martinez-Duarte\fam pics 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5738" y="152400"/>
            <a:ext cx="3713162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 descr="MPj043323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53875"/>
            <a:ext cx="4800601" cy="428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>
            <a:spLocks noGrp="1"/>
          </p:cNvSpPr>
          <p:nvPr>
            <p:ph type="body" idx="4294967295"/>
          </p:nvPr>
        </p:nvSpPr>
        <p:spPr>
          <a:xfrm>
            <a:off x="838200" y="2361100"/>
            <a:ext cx="46482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Home Ownership </a:t>
            </a:r>
            <a:endParaRPr sz="1200">
              <a:solidFill>
                <a:schemeClr val="dk2"/>
              </a:solidFill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 is possible!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914400" y="7620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Partnering with Chatham Habitat for Humanity  →</a:t>
            </a:r>
            <a:endParaRPr/>
          </a:p>
        </p:txBody>
      </p:sp>
      <p:pic>
        <p:nvPicPr>
          <p:cNvPr id="171" name="Google Shape;171;p25" descr="C:\Documents and Settings\Administrator\My Documents\My Pictures\Family Picture Files\Family Bio Pics\Tracy McInturf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5175" y="2952075"/>
            <a:ext cx="25685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>
            <a:spLocks noGrp="1"/>
          </p:cNvSpPr>
          <p:nvPr>
            <p:ph type="title"/>
          </p:nvPr>
        </p:nvSpPr>
        <p:spPr>
          <a:xfrm>
            <a:off x="3377388" y="335950"/>
            <a:ext cx="3176700" cy="17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"/>
              <a:buNone/>
            </a:pPr>
            <a:r>
              <a:rPr lang="en-US" sz="3600" b="1" i="0" u="none">
                <a:latin typeface="Century"/>
                <a:ea typeface="Century"/>
                <a:cs typeface="Century"/>
                <a:sym typeface="Century"/>
              </a:rPr>
              <a:t>It is Possible </a:t>
            </a:r>
            <a:br>
              <a:rPr lang="en-US" sz="3600" b="1" i="0" u="none">
                <a:latin typeface="Century"/>
                <a:ea typeface="Century"/>
                <a:cs typeface="Century"/>
                <a:sym typeface="Century"/>
              </a:rPr>
            </a:br>
            <a:r>
              <a:rPr lang="en-US" sz="3600" b="1" i="0" u="none">
                <a:latin typeface="Century"/>
                <a:ea typeface="Century"/>
                <a:cs typeface="Century"/>
                <a:sym typeface="Century"/>
              </a:rPr>
              <a:t>to own your </a:t>
            </a:r>
            <a:br>
              <a:rPr lang="en-US" sz="3600" b="1" i="0" u="none">
                <a:latin typeface="Century"/>
                <a:ea typeface="Century"/>
                <a:cs typeface="Century"/>
                <a:sym typeface="Century"/>
              </a:rPr>
            </a:br>
            <a:r>
              <a:rPr lang="en-US" sz="3600" b="1" i="0" u="none">
                <a:latin typeface="Century"/>
                <a:ea typeface="Century"/>
                <a:cs typeface="Century"/>
                <a:sym typeface="Century"/>
              </a:rPr>
              <a:t>own home</a:t>
            </a:r>
            <a:r>
              <a:rPr lang="en-US" sz="3600" b="1" i="0" u="none">
                <a:latin typeface="Arial Narrow"/>
                <a:ea typeface="Arial Narrow"/>
                <a:cs typeface="Arial Narrow"/>
                <a:sym typeface="Arial Narrow"/>
              </a:rPr>
              <a:t>!</a:t>
            </a:r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3657600" y="4648200"/>
            <a:ext cx="26781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Vazquez Family</a:t>
            </a:r>
            <a:b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Robert’s Rd., Pittsboro</a:t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6705600" y="6324600"/>
            <a:ext cx="230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</a:t>
            </a:r>
            <a:r>
              <a:rPr lang="en-US">
                <a:solidFill>
                  <a:schemeClr val="dk1"/>
                </a:solidFill>
              </a:rPr>
              <a:t>oone Family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 Second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Ave., Siler City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338138" y="6245375"/>
            <a:ext cx="235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Johnston Family</a:t>
            </a:r>
            <a:b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7307 Old US 421, Bear Creek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492888" y="2304662"/>
            <a:ext cx="221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Usman Family</a:t>
            </a:r>
            <a:b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Robert’s Rd., Pittsboro</a:t>
            </a: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6923125" y="3133525"/>
            <a:ext cx="21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>
                <a:solidFill>
                  <a:schemeClr val="dk1"/>
                </a:solidFill>
              </a:rPr>
              <a:t>Weaver Family </a:t>
            </a:r>
            <a:b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</a:rPr>
              <a:t>            Siler City</a:t>
            </a:r>
            <a:endParaRPr/>
          </a:p>
        </p:txBody>
      </p:sp>
      <p:pic>
        <p:nvPicPr>
          <p:cNvPr id="183" name="Google Shape;183;p26" descr="Z:\Shared\External Drive\Family Services\Family Picture Files\Usman\usman b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170013"/>
            <a:ext cx="2767013" cy="207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 descr="Z:\Shared\External Drive\Family Services\Family Picture Files\Johnston, Justin\DSCN21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" y="3075150"/>
            <a:ext cx="2593976" cy="317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 descr="Z:\Shared\External Drive\Family Services\Family Picture Files\vazquez grimaldo\DSC_063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3076" y="2578100"/>
            <a:ext cx="3122613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5725" y="3897700"/>
            <a:ext cx="2767024" cy="247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363" y="170013"/>
            <a:ext cx="206692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>
            <a:spLocks noGrp="1"/>
          </p:cNvSpPr>
          <p:nvPr>
            <p:ph type="title"/>
          </p:nvPr>
        </p:nvSpPr>
        <p:spPr>
          <a:xfrm>
            <a:off x="762000" y="298225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Frequently Asked Questions!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8153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does the application process take?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can I move in?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I don’t qualify?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credit is not great, will that disqualify me?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build on my land?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I don’t currently live in Chatham County?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I am not married or don’t have kids? 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>
            <a:spLocks noGrp="1"/>
          </p:cNvSpPr>
          <p:nvPr>
            <p:ph type="title"/>
          </p:nvPr>
        </p:nvSpPr>
        <p:spPr>
          <a:xfrm>
            <a:off x="426500" y="22915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Please remember…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426500" y="1633625"/>
            <a:ext cx="7692900" cy="3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interaction is an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opportunity!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of mouth is #1 reason families apply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“Believability” is a huge hurdle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service is extremely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 contact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information!!!!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050" y="167745"/>
            <a:ext cx="3519676" cy="18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850" y="4468420"/>
            <a:ext cx="2643425" cy="21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>
            <a:spLocks noGrp="1"/>
          </p:cNvSpPr>
          <p:nvPr>
            <p:ph type="title"/>
          </p:nvPr>
        </p:nvSpPr>
        <p:spPr>
          <a:xfrm>
            <a:off x="609600" y="2982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After Selection	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650700" y="1562925"/>
            <a:ext cx="769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250+ hours sweat equity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Homebuyers education classes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Pre-closing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 walkthrough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in!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year warranty</a:t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657600"/>
            <a:ext cx="37338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>
            <a:spLocks noGrp="1"/>
          </p:cNvSpPr>
          <p:nvPr>
            <p:ph type="title"/>
          </p:nvPr>
        </p:nvSpPr>
        <p:spPr>
          <a:xfrm>
            <a:off x="722313" y="2094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 To Habitat For Humanity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621125" y="1474125"/>
            <a:ext cx="76929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Chatham Habitat for Humanity is an affiliate of Habitat for Humanity International (HFHI), founded in 1976 by Millard and Linda Fuller and based in Americus, Georgia. We are a nonprofit, ecumenical, Christian housing ministry seeking to eliminate poverty housing in Chatham County through bringing families in need together with communities, volunteers, and resources to make simple affordable homes a matter of conscience and faith in action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Chatham Habitat for Humanity was founded in 1989 and to date has built 1</a:t>
            </a:r>
            <a:r>
              <a:rPr lang="en-US" sz="1800"/>
              <a:t>46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homes for qualified families in Chatham County. Currently working with </a:t>
            </a:r>
            <a:r>
              <a:rPr lang="en-US" sz="1800"/>
              <a:t>5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families building </a:t>
            </a:r>
            <a:r>
              <a:rPr lang="en-US" sz="1800"/>
              <a:t>5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more houses for a total of 1</a:t>
            </a:r>
            <a:r>
              <a:rPr lang="en-US" sz="1800"/>
              <a:t>51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houses in 2021)</a:t>
            </a:r>
            <a:endParaRPr/>
          </a:p>
          <a:p>
            <a:pPr marL="342900" marR="0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150" y="4854443"/>
            <a:ext cx="3696049" cy="18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>
            <a:spLocks noGrp="1"/>
          </p:cNvSpPr>
          <p:nvPr>
            <p:ph type="title"/>
          </p:nvPr>
        </p:nvSpPr>
        <p:spPr>
          <a:xfrm>
            <a:off x="687388" y="1107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we do?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87438" y="1253700"/>
            <a:ext cx="77691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 nonprofit organization that seeks to provide the opportunity of homeownership to low/Medium income families who might not qualify for a mortgage on the conventional market.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using volunteer labor and donated money and materials we are able to provide a 2</a:t>
            </a:r>
            <a:r>
              <a:rPr lang="en-US" sz="2400"/>
              <a:t>0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-33 year interest free mortgage to qualifying applicants.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375" y="5448725"/>
            <a:ext cx="2380301" cy="11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025" y="5472300"/>
            <a:ext cx="2286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25" y="5123850"/>
            <a:ext cx="1993075" cy="16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community center tutoring april 2008 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657600"/>
            <a:ext cx="3962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>
            <a:spLocks noGrp="1"/>
          </p:cNvSpPr>
          <p:nvPr>
            <p:ph type="title"/>
          </p:nvPr>
        </p:nvSpPr>
        <p:spPr>
          <a:xfrm>
            <a:off x="3070950" y="278500"/>
            <a:ext cx="30021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27825" y="1702700"/>
            <a:ext cx="6737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Chatham Habitat for Humanity works in partnership with God and people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self-help opportunities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families to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affordable homes,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their lives and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their communities.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>
            <a:spLocks noGrp="1"/>
          </p:cNvSpPr>
          <p:nvPr>
            <p:ph type="title"/>
          </p:nvPr>
        </p:nvSpPr>
        <p:spPr>
          <a:xfrm>
            <a:off x="199525" y="1026713"/>
            <a:ext cx="56721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260"/>
              <a:buFont typeface="Arial"/>
              <a:buNone/>
            </a:pPr>
            <a:r>
              <a:rPr lang="en-US" sz="3577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Three basic criteria for our homeownership program: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714300" y="2417550"/>
            <a:ext cx="7540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latin typeface="Arial"/>
                <a:ea typeface="Arial"/>
                <a:cs typeface="Arial"/>
                <a:sym typeface="Arial"/>
              </a:rPr>
              <a:t>1.	Need for adequate shelter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0" u="none"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AutoNum type="arabicPeriod" startAt="2"/>
            </a:pPr>
            <a:r>
              <a:rPr lang="en-US" sz="3200" b="0" i="0" u="none">
                <a:latin typeface="Arial"/>
                <a:ea typeface="Arial"/>
                <a:cs typeface="Arial"/>
                <a:sym typeface="Arial"/>
              </a:rPr>
              <a:t>Willingness to be an active Partner with Chatham Habitat.</a:t>
            </a:r>
            <a:endParaRPr/>
          </a:p>
          <a:p>
            <a:pPr marL="6096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3200" b="0" i="0" u="none"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latin typeface="Arial"/>
                <a:ea typeface="Arial"/>
                <a:cs typeface="Arial"/>
                <a:sym typeface="Arial"/>
              </a:rPr>
              <a:t>3.  Ability to pay</a:t>
            </a:r>
            <a:endParaRPr/>
          </a:p>
        </p:txBody>
      </p:sp>
      <p:pic>
        <p:nvPicPr>
          <p:cNvPr id="114" name="Google Shape;114;p18" descr="C:\Documents and Settings\Administrator\My Documents\My Pictures\Family Picture Files\Family Bio Pics\Johnson, T &amp; Martinez-Duarte\fam pics 0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23824"/>
            <a:ext cx="2982913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 descr="MCj039141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525" y="424275"/>
            <a:ext cx="2039201" cy="21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>
            <a:spLocks noGrp="1"/>
          </p:cNvSpPr>
          <p:nvPr>
            <p:ph type="title"/>
          </p:nvPr>
        </p:nvSpPr>
        <p:spPr>
          <a:xfrm>
            <a:off x="587125" y="485700"/>
            <a:ext cx="63894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latin typeface="Arial"/>
                <a:ea typeface="Arial"/>
                <a:cs typeface="Arial"/>
                <a:sym typeface="Arial"/>
              </a:rPr>
              <a:t>1. Need for adequate shelter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762000" y="2438400"/>
            <a:ext cx="8153400" cy="306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</a:rPr>
              <a:t>Structural, safety, or health issues</a:t>
            </a:r>
            <a:endParaRPr b="1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b="1" i="0" u="none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</a:rPr>
              <a:t>Staying with family members</a:t>
            </a:r>
            <a:endParaRPr b="1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b="1" i="0" u="none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</a:rPr>
              <a:t>Paying more than 30% of income for housing</a:t>
            </a:r>
            <a:endParaRPr b="1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b="1" i="0" u="none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</a:rPr>
              <a:t>Overcrowded, more than 2 people per bedroom</a:t>
            </a:r>
            <a:endParaRPr b="1"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1" i="0" u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 descr="MPj040692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67250"/>
            <a:ext cx="838200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>
            <a:spLocks noGrp="1"/>
          </p:cNvSpPr>
          <p:nvPr>
            <p:ph type="title"/>
          </p:nvPr>
        </p:nvSpPr>
        <p:spPr>
          <a:xfrm>
            <a:off x="1187400" y="219275"/>
            <a:ext cx="55620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753B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Willingness to partner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1143000" y="2667000"/>
            <a:ext cx="7239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Participate fully in the application process</a:t>
            </a:r>
            <a:endParaRPr b="1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1" i="0" u="non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Commit to a minimum of </a:t>
            </a:r>
            <a:r>
              <a:rPr lang="en-US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50 sweat equity hours</a:t>
            </a:r>
            <a:endParaRPr b="1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1" i="0" u="non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800" b="1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Attend Homebuyer’s Education classes</a:t>
            </a:r>
            <a:endParaRPr b="1">
              <a:solidFill>
                <a:schemeClr val="dk2"/>
              </a:solidFill>
            </a:endParaRPr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rgbClr val="17753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>
            <a:spLocks noGrp="1"/>
          </p:cNvSpPr>
          <p:nvPr>
            <p:ph type="title"/>
          </p:nvPr>
        </p:nvSpPr>
        <p:spPr>
          <a:xfrm>
            <a:off x="732400" y="361950"/>
            <a:ext cx="4240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Ability to pay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38200" y="2209800"/>
            <a:ext cx="7958137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within income range based on the size of your family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Household income of 25-60% of median income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of four qualifies if they earn $ 22-54K/year</a:t>
            </a:r>
            <a:endParaRPr/>
          </a:p>
        </p:txBody>
      </p:sp>
      <p:pic>
        <p:nvPicPr>
          <p:cNvPr id="138" name="Google Shape;138;p21" descr="MCj039704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4953000"/>
            <a:ext cx="1752600" cy="163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MCj0397026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646" y="228600"/>
            <a:ext cx="1987675" cy="183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143000" y="4448175"/>
            <a:ext cx="5308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800" b="1">
                <a:solidFill>
                  <a:schemeClr val="dk1"/>
                </a:solidFill>
              </a:rPr>
              <a:t>1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Median Income for Chatham County: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1800" b="1">
                <a:solidFill>
                  <a:schemeClr val="dk1"/>
                </a:solidFill>
              </a:rPr>
              <a:t>86,400</a:t>
            </a:r>
            <a:endParaRPr/>
          </a:p>
        </p:txBody>
      </p:sp>
      <p:graphicFrame>
        <p:nvGraphicFramePr>
          <p:cNvPr id="141" name="Google Shape;141;p21"/>
          <p:cNvGraphicFramePr/>
          <p:nvPr/>
        </p:nvGraphicFramePr>
        <p:xfrm>
          <a:off x="1905000" y="472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{08E79936-2B46-4AC8-8894-7D96F6E09862}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Family Size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25% 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median Income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</a:t>
                      </a: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60% 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median income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$15,</a:t>
                      </a:r>
                      <a:r>
                        <a:rPr lang="en-US" sz="1200"/>
                        <a:t>125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</a:t>
                      </a:r>
                      <a:r>
                        <a:rPr lang="en-US" sz="1200"/>
                        <a:t>6,300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</a:t>
                      </a:r>
                      <a:r>
                        <a:rPr lang="en-US" sz="1200"/>
                        <a:t>7,300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</a:t>
                      </a:r>
                      <a:r>
                        <a:rPr lang="en-US" sz="1200"/>
                        <a:t> $41,520</a:t>
                      </a:r>
                      <a:endParaRPr sz="120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200"/>
                        <a:t>19,450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$</a:t>
                      </a:r>
                      <a:r>
                        <a:rPr lang="en-US" sz="1200"/>
                        <a:t>46,680</a:t>
                      </a:r>
                      <a:endParaRPr sz="120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70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</a:t>
                      </a:r>
                      <a:r>
                        <a:rPr lang="en-US" sz="1200"/>
                        <a:t>1,600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</a:t>
                      </a:r>
                      <a:r>
                        <a:rPr lang="en-US" sz="1200"/>
                        <a:t>1,840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</a:t>
                      </a:r>
                      <a:r>
                        <a:rPr lang="en-US" sz="1200"/>
                        <a:t>3,350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</a:t>
                      </a:r>
                      <a:r>
                        <a:rPr lang="en-US" sz="1200"/>
                        <a:t>6,040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</a:t>
                      </a:r>
                      <a:r>
                        <a:rPr lang="en-US" sz="1200"/>
                        <a:t>5,075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$6</a:t>
                      </a:r>
                      <a:r>
                        <a:rPr lang="en-US" sz="1200"/>
                        <a:t>0,180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</a:t>
                      </a:r>
                      <a:r>
                        <a:rPr lang="en-US" sz="1200"/>
                        <a:t>6,800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$6</a:t>
                      </a:r>
                      <a:r>
                        <a:rPr lang="en-US" sz="1200"/>
                        <a:t>4,320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200"/>
                        <a:t>28,525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200"/>
                        <a:t>68,460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>
            <a:spLocks noGrp="1"/>
          </p:cNvSpPr>
          <p:nvPr>
            <p:ph type="title"/>
          </p:nvPr>
        </p:nvSpPr>
        <p:spPr>
          <a:xfrm>
            <a:off x="781725" y="415000"/>
            <a:ext cx="42114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Ability to pay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849312" y="2590800"/>
            <a:ext cx="7956550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afford payments of $4</a:t>
            </a:r>
            <a:r>
              <a:rPr lang="en-US"/>
              <a:t>9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0-$650/month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than 41% debt to income ratio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current bankruptcy or judgment</a:t>
            </a:r>
            <a:endParaRPr/>
          </a:p>
          <a:p>
            <a:pPr marL="342900" lvl="0" indent="-2762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a history of making payments</a:t>
            </a:r>
            <a:endParaRPr/>
          </a:p>
        </p:txBody>
      </p:sp>
      <p:pic>
        <p:nvPicPr>
          <p:cNvPr id="149" name="Google Shape;149;p22" descr="MCj039704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4953000"/>
            <a:ext cx="1752600" cy="163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 descr="MCj0397026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246" y="228600"/>
            <a:ext cx="2106074" cy="19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On-screen Show (4:3)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Century</vt:lpstr>
      <vt:lpstr>Lato</vt:lpstr>
      <vt:lpstr>Arial</vt:lpstr>
      <vt:lpstr>Times New Roman</vt:lpstr>
      <vt:lpstr>Arial Narrow</vt:lpstr>
      <vt:lpstr>Playfair Display</vt:lpstr>
      <vt:lpstr>Noto Sans Symbols</vt:lpstr>
      <vt:lpstr>Blue &amp; Gold</vt:lpstr>
      <vt:lpstr>PowerPoint Presentation</vt:lpstr>
      <vt:lpstr>Intro To Habitat For Humanity</vt:lpstr>
      <vt:lpstr>What do we do?</vt:lpstr>
      <vt:lpstr>Mission</vt:lpstr>
      <vt:lpstr>Three basic criteria for our homeownership program: </vt:lpstr>
      <vt:lpstr>1. Need for adequate shelter</vt:lpstr>
      <vt:lpstr>2. Willingness to partner</vt:lpstr>
      <vt:lpstr>3. Ability to pay</vt:lpstr>
      <vt:lpstr>3. Ability to pay</vt:lpstr>
      <vt:lpstr>The Application Process</vt:lpstr>
      <vt:lpstr>The Mortgage</vt:lpstr>
      <vt:lpstr>PowerPoint Presentation</vt:lpstr>
      <vt:lpstr>It is Possible  to own your  own home!</vt:lpstr>
      <vt:lpstr>Frequently Asked Questions!</vt:lpstr>
      <vt:lpstr>Please remember…</vt:lpstr>
      <vt:lpstr>After Selection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Bede Alvarado Jaimes</cp:lastModifiedBy>
  <cp:revision>1</cp:revision>
  <dcterms:modified xsi:type="dcterms:W3CDTF">2021-12-03T14:08:25Z</dcterms:modified>
</cp:coreProperties>
</file>