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5143500" cx="9144000"/>
  <p:notesSz cx="6858000" cy="9144000"/>
  <p:embeddedFontLst>
    <p:embeddedFont>
      <p:font typeface="Amatic SC"/>
      <p:regular r:id="rId16"/>
      <p:bold r:id="rId17"/>
    </p:embeddedFont>
    <p:embeddedFont>
      <p:font typeface="Source Code Pro"/>
      <p:regular r:id="rId18"/>
      <p:bold r:id="rId19"/>
      <p:italic r:id="rId20"/>
      <p:boldItalic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SourceCodePro-italic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21" Type="http://schemas.openxmlformats.org/officeDocument/2006/relationships/font" Target="fonts/SourceCodePro-boldItalic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AmaticSC-bold.fntdata"/><Relationship Id="rId16" Type="http://schemas.openxmlformats.org/officeDocument/2006/relationships/font" Target="fonts/AmaticSC-regular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SourceCodePro-bold.fntdata"/><Relationship Id="rId6" Type="http://schemas.openxmlformats.org/officeDocument/2006/relationships/slide" Target="slides/slide1.xml"/><Relationship Id="rId18" Type="http://schemas.openxmlformats.org/officeDocument/2006/relationships/font" Target="fonts/SourceCodePro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" name="Google Shape;54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13cff75687f_0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13cff75687f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13cc9873fcd_0_5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13cc9873fcd_0_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13cc9873fcd_0_4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13cc9873fcd_0_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13cc9873fcd_0_6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13cc9873fcd_0_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13cff75687f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13cff75687f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13cff75687f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13cff75687f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13cff75687f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13cff75687f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13cff75687f_1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13cff75687f_1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13cc9873fcd_0_6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13cc9873fcd_0_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0"/>
            <a:ext cx="9144000" cy="3429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311700" y="392150"/>
            <a:ext cx="8520600" cy="2690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1pPr>
            <a:lvl2pPr lvl="1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2pPr>
            <a:lvl3pPr lvl="2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3pPr>
            <a:lvl4pPr lvl="3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4pPr>
            <a:lvl5pPr lvl="4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5pPr>
            <a:lvl6pPr lvl="5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6pPr>
            <a:lvl7pPr lvl="6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7pPr>
            <a:lvl8pPr lvl="7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8pPr>
            <a:lvl9pPr lvl="8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311700" y="3890400"/>
            <a:ext cx="8520600" cy="706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1"/>
          <p:cNvSpPr txBox="1"/>
          <p:nvPr>
            <p:ph hasCustomPrompt="1" type="title"/>
          </p:nvPr>
        </p:nvSpPr>
        <p:spPr>
          <a:xfrm>
            <a:off x="311700" y="1240275"/>
            <a:ext cx="8520600" cy="1981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9pPr>
          </a:lstStyle>
          <a:p>
            <a:r>
              <a:t>xx%</a:t>
            </a:r>
          </a:p>
        </p:txBody>
      </p:sp>
      <p:sp>
        <p:nvSpPr>
          <p:cNvPr id="48" name="Google Shape;48;p11"/>
          <p:cNvSpPr txBox="1"/>
          <p:nvPr>
            <p:ph idx="1" type="body"/>
          </p:nvPr>
        </p:nvSpPr>
        <p:spPr>
          <a:xfrm>
            <a:off x="311700" y="33046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9pPr>
          </a:lstStyle>
          <a:p/>
        </p:txBody>
      </p:sp>
      <p:sp>
        <p:nvSpPr>
          <p:cNvPr id="49" name="Google Shape;49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/>
          <p:nvPr>
            <p:ph type="title"/>
          </p:nvPr>
        </p:nvSpPr>
        <p:spPr>
          <a:xfrm>
            <a:off x="2802750" y="802500"/>
            <a:ext cx="3538500" cy="3538500"/>
          </a:xfrm>
          <a:prstGeom prst="rect">
            <a:avLst/>
          </a:prstGeom>
          <a:solidFill>
            <a:srgbClr val="FFFFFF"/>
          </a:solidFill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23" name="Google Shape;23;p5"/>
          <p:cNvSpPr txBox="1"/>
          <p:nvPr>
            <p:ph idx="1" type="body"/>
          </p:nvPr>
        </p:nvSpPr>
        <p:spPr>
          <a:xfrm>
            <a:off x="311700" y="1228675"/>
            <a:ext cx="39999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2" type="body"/>
          </p:nvPr>
        </p:nvSpPr>
        <p:spPr>
          <a:xfrm>
            <a:off x="4832400" y="1228675"/>
            <a:ext cx="39999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 txBox="1"/>
          <p:nvPr>
            <p:ph type="title"/>
          </p:nvPr>
        </p:nvSpPr>
        <p:spPr>
          <a:xfrm>
            <a:off x="304800" y="309350"/>
            <a:ext cx="8537700" cy="748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28" name="Google Shape;28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9pPr>
          </a:lstStyle>
          <a:p/>
        </p:txBody>
      </p:sp>
      <p:sp>
        <p:nvSpPr>
          <p:cNvPr id="31" name="Google Shape;31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2" name="Google Shape;32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5" name="Google Shape;35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38" name="Google Shape;38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9" name="Google Shape;39;p9"/>
          <p:cNvSpPr txBox="1"/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/>
        </p:txBody>
      </p:sp>
      <p:sp>
        <p:nvSpPr>
          <p:cNvPr id="40" name="Google Shape;40;p9"/>
          <p:cNvSpPr txBox="1"/>
          <p:nvPr>
            <p:ph idx="1" type="subTitle"/>
          </p:nvPr>
        </p:nvSpPr>
        <p:spPr>
          <a:xfrm>
            <a:off x="265500" y="2845223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41" name="Google Shape;41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9pPr>
          </a:lstStyle>
          <a:p/>
        </p:txBody>
      </p:sp>
      <p:sp>
        <p:nvSpPr>
          <p:cNvPr id="42" name="Google Shape;42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/>
          <p:nvPr>
            <p:ph idx="1" type="body"/>
          </p:nvPr>
        </p:nvSpPr>
        <p:spPr>
          <a:xfrm>
            <a:off x="319500" y="423057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Amatic SC"/>
              <a:buNone/>
              <a:defRPr b="1" sz="24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</a:lstStyle>
          <a:p/>
        </p:txBody>
      </p:sp>
      <p:sp>
        <p:nvSpPr>
          <p:cNvPr id="45" name="Google Shape;45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beach-day">
    <p:bg>
      <p:bgPr>
        <a:solidFill>
          <a:srgbClr val="C9DAF8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Char char="●"/>
              <a:defRPr sz="18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lvl="1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lvl="2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lvl="3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lvl="4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lvl="5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lvl="6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lvl="7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lvl="8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hyperlink" Target="http://www.corafoodpantry.org/our-work/snack/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hyperlink" Target="https://mail-attachment.googleusercontent.com/attachment/u/0/?ui=2&amp;ik=4c08eeb8f8&amp;attid=0.1&amp;permmsgid=msg-f:1738068045443702289&amp;th=181edbadbc211e11&amp;view=att&amp;disp=inline&amp;realattid=f_l5guz06d0&amp;saddbat=ANGjdJ_h84hZjfDGSbexen3OTi4fEa8uwEFvVRcY5k-RWeZh99qstr0HOtpeeQcqQCrQZFR4ECvC13gQx1rs20eqHE2Scff1V4LxaBxf-BBTFL44Uzx1ZIBPJ66s0E9iBle_KgiZJUAxuGAmk1V15KWHb2QBrX1Z95CGfXiLxq2Astkw2DFkk8h-yjK045pZFncAwgl1e6UJCOwhr5D4aUFdSdKDBWz92T6QMVUSlRRE8RQAJzcWw_4gDV6lTPuTXmHHgz2xUKLX5neIwl1B30ovPXoAN5Rm3B60QVZpmGF0wgf1t5nsJqvaGLviYbFspJuoi7N-XI34Y-s4ilc127bsnsaeK8f7tu6bRznJ2zTytxgSAHKpO2UXbna1h4n9psSpExfT3fw0naZPLKlWRz1jG2BMk2ttGqbjjdd_PVZ7Mm2X-9SUA3geV6HZOKXjzRb78aeIY0dEjEfQJXsrcHGi9Fos0aCqM7Vd1ebLIs8bfducvSURLgn0TlGzU22z5POAVgE_cbOF0EDl6BhPe5kutG7i1iy9gUvx20R4CAr7IXz93kTMxM5y4t_GPunf2Nw3ITh8IPxP-kZoTxSY2PANZoSLUpG-VCSYl6QhoDSLG9UaMHOzCujloQP6xu7x20Xaz8eTLypQeGnm6QmTFWqSn7ud4idIJd_uRz5N521VCtcQW1XAUFfgeMfGmr0QVUnJCNO2yYZeS79P-32kOge4Zz_pOfE69SCFYNNk2qIkctNejLwf_HfEdoDxJ7vFe0BUN1FTUfpUHRdHeAM-69vvLCHIQtGV3MBu0AP7yg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hyperlink" Target="https://www.telamon.org/where-we-work/north-carolina/early-childhood-family-support/#EHSHS" TargetMode="Externa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hyperlink" Target="https://www.colorincolorado.org/sites/default/files/parent_tips_spanish.pdf" TargetMode="External"/><Relationship Id="rId4" Type="http://schemas.openxmlformats.org/officeDocument/2006/relationships/hyperlink" Target="https://www.colorincolorado.org/sites/default/files/parent_tips_english.pdf" TargetMode="Externa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hyperlink" Target="https://studentreasures.com/blog/teaching-strategies/top-3-tips-for-teaching-proofreading-to-elementary-students/" TargetMode="Externa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/>
          <p:nvPr>
            <p:ph type="ctrTitle"/>
          </p:nvPr>
        </p:nvSpPr>
        <p:spPr>
          <a:xfrm>
            <a:off x="311700" y="392150"/>
            <a:ext cx="8520600" cy="2690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Back to school events and resources</a:t>
            </a:r>
            <a:endParaRPr/>
          </a:p>
        </p:txBody>
      </p:sp>
      <p:sp>
        <p:nvSpPr>
          <p:cNvPr id="57" name="Google Shape;57;p13"/>
          <p:cNvSpPr txBox="1"/>
          <p:nvPr>
            <p:ph idx="1" type="subTitle"/>
          </p:nvPr>
        </p:nvSpPr>
        <p:spPr>
          <a:xfrm>
            <a:off x="311700" y="3890400"/>
            <a:ext cx="8520600" cy="706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Joselyn &amp; Leslie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Join US next Month	</a:t>
            </a:r>
            <a:endParaRPr/>
          </a:p>
        </p:txBody>
      </p:sp>
      <p:sp>
        <p:nvSpPr>
          <p:cNvPr id="110" name="Google Shape;110;p22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Teaching Grammar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August 4th at 3:30pm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Snack program</a:t>
            </a:r>
            <a:endParaRPr/>
          </a:p>
        </p:txBody>
      </p:sp>
      <p:sp>
        <p:nvSpPr>
          <p:cNvPr id="63" name="Google Shape;63;p14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Created by CORA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SNACK! distributes free groceries to children and their families at sites across Chatham County from mid-June to mid-August.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To register click here:https:</a:t>
            </a:r>
            <a:r>
              <a:rPr lang="en" u="sng">
                <a:solidFill>
                  <a:schemeClr val="hlink"/>
                </a:solidFill>
                <a:hlinkClick r:id="rId3"/>
              </a:rPr>
              <a:t>//www.corafoodpantry.org/our-work/snack/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Back to school bash</a:t>
            </a:r>
            <a:endParaRPr/>
          </a:p>
        </p:txBody>
      </p:sp>
      <p:sp>
        <p:nvSpPr>
          <p:cNvPr id="69" name="Google Shape;69;p15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Partnership between Chatham Reads, Chatham Education Foundation, and Chatham County Schools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Free school materials, food, and activities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Event Details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Location: Mosaic at Chatham Park (367 Freedom Pkwy, Pittsboro, NC )Transportation will be provided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Date: August 20, 2022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Time: 10am-1pm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Link to flyer: </a:t>
            </a:r>
            <a:r>
              <a:rPr lang="en" u="sng">
                <a:solidFill>
                  <a:schemeClr val="hlink"/>
                </a:solidFill>
                <a:hlinkClick r:id="rId3"/>
              </a:rPr>
              <a:t>HERE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HeadStart</a:t>
            </a:r>
            <a:endParaRPr/>
          </a:p>
        </p:txBody>
      </p:sp>
      <p:sp>
        <p:nvSpPr>
          <p:cNvPr id="75" name="Google Shape;75;p16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If child is </a:t>
            </a:r>
            <a:r>
              <a:rPr lang="en"/>
              <a:t>receiving</a:t>
            </a:r>
            <a:r>
              <a:rPr lang="en"/>
              <a:t> food stamps, food assistance, they might be </a:t>
            </a:r>
            <a:r>
              <a:rPr lang="en"/>
              <a:t>eligible</a:t>
            </a:r>
            <a:r>
              <a:rPr lang="en"/>
              <a:t> for FREE childcare at HeadStart.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Early Head Start/Preschool 3 - 5 years old.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For more information: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en" u="sng">
                <a:solidFill>
                  <a:schemeClr val="hlink"/>
                </a:solidFill>
                <a:hlinkClick r:id="rId3"/>
              </a:rPr>
              <a:t>https://www.telamon.org/where-we-work/north-carolina/early-childhood-family-support/#EHSHS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(919) 742-5316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7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Back to School Parent Tips</a:t>
            </a:r>
            <a:endParaRPr/>
          </a:p>
        </p:txBody>
      </p:sp>
      <p:sp>
        <p:nvSpPr>
          <p:cNvPr id="81" name="Google Shape;81;p17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Start by asking you student what they when it’s back to school season. Do they have a routine? Are there changes in their kid’s schedule?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Tips provided by Colorin Colorado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b="1" lang="en"/>
              <a:t>Sleep</a:t>
            </a:r>
            <a:endParaRPr b="1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n"/>
              <a:t>Getting to school, every day and on time</a:t>
            </a:r>
            <a:endParaRPr b="1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n"/>
              <a:t>Helping with Homework</a:t>
            </a:r>
            <a:endParaRPr b="1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n"/>
              <a:t>Talking about school together</a:t>
            </a:r>
            <a:endParaRPr b="1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n"/>
              <a:t>Reading</a:t>
            </a:r>
            <a:endParaRPr b="1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8"/>
          <p:cNvSpPr txBox="1"/>
          <p:nvPr>
            <p:ph idx="1" type="body"/>
          </p:nvPr>
        </p:nvSpPr>
        <p:spPr>
          <a:xfrm>
            <a:off x="311700" y="1360875"/>
            <a:ext cx="8520600" cy="320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Link to Spanish language article </a:t>
            </a:r>
            <a:r>
              <a:rPr lang="en" u="sng">
                <a:solidFill>
                  <a:schemeClr val="hlink"/>
                </a:solidFill>
                <a:hlinkClick r:id="rId3"/>
              </a:rPr>
              <a:t>https://www.colorincolorado.org/sites/default/files/parent_tips_spanish.pdf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Link to English Version: </a:t>
            </a:r>
            <a:r>
              <a:rPr lang="en" u="sng">
                <a:solidFill>
                  <a:schemeClr val="hlink"/>
                </a:solidFill>
                <a:hlinkClick r:id="rId4"/>
              </a:rPr>
              <a:t>https://www.colorincolorado.org/sites/default/files/parent_tips_english.pdf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9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bACK TO SCHOOL cLASS aCTIVITIES</a:t>
            </a:r>
            <a:endParaRPr/>
          </a:p>
        </p:txBody>
      </p:sp>
      <p:sp>
        <p:nvSpPr>
          <p:cNvPr id="92" name="Google Shape;92;p19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#1: An Idiom a Day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https://www.eslactivity.org/idiom-activity-for-esl-students/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#2: Conversation starter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https://eslspeaking.org/conversation-starters-adults/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#3: Mixed-Up Sentences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https://www.eslactivity.org/mixed-up-sentences-english-grammar-activity/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0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Back to school activities cont. </a:t>
            </a:r>
            <a:endParaRPr/>
          </a:p>
        </p:txBody>
      </p:sp>
      <p:sp>
        <p:nvSpPr>
          <p:cNvPr id="98" name="Google Shape;98;p20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#4: </a:t>
            </a:r>
            <a:r>
              <a:rPr lang="en"/>
              <a:t>Proofreading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Teach your students how to proofread, </a:t>
            </a:r>
            <a:r>
              <a:rPr lang="en" u="sng">
                <a:solidFill>
                  <a:schemeClr val="hlink"/>
                </a:solidFill>
                <a:hlinkClick r:id="rId3"/>
              </a:rPr>
              <a:t>https://studentreasures.com/blog/teaching-strategies/top-3-tips-for-teaching-proofreading-to-elementary-students/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#5: Just a Minute ESL Speaking Activity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1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Follow Up questions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21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What is a lesson that you are struggling to teach to your student? (writing, grammar, pronunciation, etc)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What do you want to learn from fellow tutors?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What tutoring technique has been helpful for you that you’d want to share with others?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What supplemental materials do you use for you tutoring session?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Beach Day">
  <a:themeElements>
    <a:clrScheme name="Beach Day">
      <a:dk1>
        <a:srgbClr val="00FDC8"/>
      </a:dk1>
      <a:lt1>
        <a:srgbClr val="FFFFFF"/>
      </a:lt1>
      <a:dk2>
        <a:srgbClr val="666666"/>
      </a:dk2>
      <a:lt2>
        <a:srgbClr val="EEEEEE"/>
      </a:lt2>
      <a:accent1>
        <a:srgbClr val="212121"/>
      </a:accent1>
      <a:accent2>
        <a:srgbClr val="455A64"/>
      </a:accent2>
      <a:accent3>
        <a:srgbClr val="78909C"/>
      </a:accent3>
      <a:accent4>
        <a:srgbClr val="7C7CE0"/>
      </a:accent4>
      <a:accent5>
        <a:srgbClr val="DB4437"/>
      </a:accent5>
      <a:accent6>
        <a:srgbClr val="F6CD4C"/>
      </a:accent6>
      <a:hlink>
        <a:srgbClr val="DB4437"/>
      </a:hlink>
      <a:folHlink>
        <a:srgbClr val="DB443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