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17f89009d3b_0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17f89009d3b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7f89009d3b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17f89009d3b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7f89009d3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7f89009d3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7f89009d3b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7f89009d3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7f89009d3b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7f89009d3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7f89009d3b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7f89009d3b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7f89009d3b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7f89009d3b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50">
                <a:solidFill>
                  <a:srgbClr val="2E475D"/>
                </a:solidFill>
              </a:rPr>
              <a:t>Intrinsic motivation involves doing something because it's personally rewarding to you. Extrinsic motivation involves doing something because you want to earn a reward or avoid punishment.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7f89009d3b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7f89009d3b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7f89009d3b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7f89009d3b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7f89009d3b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7f89009d3b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D9D2E9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mailto:Oscar@chathamliteracy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Student Retention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Set Expectations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both the program and the learner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Goal setting- revisit </a:t>
            </a:r>
            <a:r>
              <a:rPr lang="en"/>
              <a:t>those</a:t>
            </a:r>
            <a:r>
              <a:rPr lang="en"/>
              <a:t> goals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Attendance, program guidelines, and responsibilities (program and learner)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Discuss obstacles or barriers and explore multiple solutions for each one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Updates		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Holiday Festival with United Way: Sat Dec 3 2pm-5pm, Food trucks + family fun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Tutor Appreciation Potluck: Next Tuesday 6-7:30pm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Tutor Reports due: Turn those in to Oscar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Oscar@chathamliteracy.org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the Classroom- Active Teaching	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Role Playing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Case studies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Group Projects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Think-Pair-Share Activities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Peer Teaching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Debates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Short Demonstration followed by class discussion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Questioning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Ways to Encourage Retention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When Learners are Absent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call/text learner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Multimedia contact- email, text, Facebook, WhatsApp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Snail Mail- letters of encouragement, postcards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/>
              <a:t>Ways to Encourage Retention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the Classroom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Variety of instructional approaches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Positive teacher and learner interaction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Recognition of progress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Teacher knowledge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Learner Centered Instruction 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7"/>
          <p:cNvSpPr/>
          <p:nvPr/>
        </p:nvSpPr>
        <p:spPr>
          <a:xfrm>
            <a:off x="3666750" y="1017725"/>
            <a:ext cx="1336200" cy="1242600"/>
          </a:xfrm>
          <a:prstGeom prst="ellipse">
            <a:avLst/>
          </a:prstGeom>
          <a:solidFill>
            <a:srgbClr val="4A86E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Flexible Options</a:t>
            </a:r>
            <a:endParaRPr/>
          </a:p>
        </p:txBody>
      </p:sp>
      <p:sp>
        <p:nvSpPr>
          <p:cNvPr id="81" name="Google Shape;81;p17"/>
          <p:cNvSpPr/>
          <p:nvPr/>
        </p:nvSpPr>
        <p:spPr>
          <a:xfrm>
            <a:off x="5002950" y="1509975"/>
            <a:ext cx="1557000" cy="1242600"/>
          </a:xfrm>
          <a:prstGeom prst="ellipse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Support &amp; Counseling</a:t>
            </a:r>
            <a:endParaRPr/>
          </a:p>
        </p:txBody>
      </p:sp>
      <p:sp>
        <p:nvSpPr>
          <p:cNvPr id="82" name="Google Shape;82;p17"/>
          <p:cNvSpPr/>
          <p:nvPr/>
        </p:nvSpPr>
        <p:spPr>
          <a:xfrm>
            <a:off x="5143500" y="2923350"/>
            <a:ext cx="1707900" cy="1145100"/>
          </a:xfrm>
          <a:prstGeom prst="ellipse">
            <a:avLst/>
          </a:prstGeom>
          <a:solidFill>
            <a:srgbClr val="C27BA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Teacher interaction</a:t>
            </a:r>
            <a:endParaRPr/>
          </a:p>
        </p:txBody>
      </p:sp>
      <p:sp>
        <p:nvSpPr>
          <p:cNvPr id="83" name="Google Shape;83;p17"/>
          <p:cNvSpPr/>
          <p:nvPr/>
        </p:nvSpPr>
        <p:spPr>
          <a:xfrm>
            <a:off x="3823488" y="3516050"/>
            <a:ext cx="1497000" cy="1145100"/>
          </a:xfrm>
          <a:prstGeom prst="ellipse">
            <a:avLst/>
          </a:prstGeom>
          <a:solidFill>
            <a:srgbClr val="6AA8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Active teaching strategies</a:t>
            </a:r>
            <a:endParaRPr/>
          </a:p>
        </p:txBody>
      </p:sp>
      <p:sp>
        <p:nvSpPr>
          <p:cNvPr id="84" name="Google Shape;84;p17"/>
          <p:cNvSpPr/>
          <p:nvPr/>
        </p:nvSpPr>
        <p:spPr>
          <a:xfrm>
            <a:off x="2210075" y="3074050"/>
            <a:ext cx="1627500" cy="1195500"/>
          </a:xfrm>
          <a:prstGeom prst="ellipse">
            <a:avLst/>
          </a:prstGeom>
          <a:solidFill>
            <a:srgbClr val="B4A7D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Multimedia instruction </a:t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2240225" y="1680750"/>
            <a:ext cx="1567200" cy="1242600"/>
          </a:xfrm>
          <a:prstGeom prst="ellipse">
            <a:avLst/>
          </a:prstGeom>
          <a:solidFill>
            <a:schemeClr val="accent5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Relevant Adult Content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 Can Motivate &amp; Motivation Drives Learning</a:t>
            </a:r>
            <a:endParaRPr/>
          </a:p>
        </p:txBody>
      </p:sp>
      <p:sp>
        <p:nvSpPr>
          <p:cNvPr id="91" name="Google Shape;91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“Motivation is the process that initiates, guides, and maintains goal-oriented behaviors”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/>
              <a:t>Extrinsic</a:t>
            </a:r>
            <a:r>
              <a:rPr lang="en"/>
              <a:t> Vs Intrinsic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When you're extrinsically motivated, your behavior is motivated by an external factor pushing you to do something in hopes of earning a reward -- or avoiding a less-than-positive outcome.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Adults are responsive to some external motivators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(e.g. better jobs, higher salaries, rewards, praise…)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BUT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most effective motivators are internal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(e.g. desire for increased job satisfaction, self-esteem, sense of attainment, curiosity, interest, pride)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Tap into your learner’s desire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What are their motivations?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 rotWithShape="1">
          <a:blip r:embed="rId3">
            <a:alphaModFix/>
          </a:blip>
          <a:srcRect b="22247" l="52222" r="0" t="32600"/>
          <a:stretch/>
        </p:blipFill>
        <p:spPr>
          <a:xfrm>
            <a:off x="1393477" y="501676"/>
            <a:ext cx="6357033" cy="4505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Orientation is Critical 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Shows that a Complete orientation improves retention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Orientation also improves student satisfaction and outcomes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Consider-Review key intake information- time to connect showing interest and caring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Make special notes of academic accomplishments, birth dates, hobbies- used as talking points for conversations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