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Thin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Roboto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RobotoMedium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italic.fntdata"/><Relationship Id="rId25" Type="http://schemas.openxmlformats.org/officeDocument/2006/relationships/font" Target="fonts/RobotoMedium-bold.fntdata"/><Relationship Id="rId27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Thin-bold.fntdata"/><Relationship Id="rId16" Type="http://schemas.openxmlformats.org/officeDocument/2006/relationships/font" Target="fonts/RobotoThin-regular.fntdata"/><Relationship Id="rId19" Type="http://schemas.openxmlformats.org/officeDocument/2006/relationships/font" Target="fonts/RobotoThin-boldItalic.fntdata"/><Relationship Id="rId18" Type="http://schemas.openxmlformats.org/officeDocument/2006/relationships/font" Target="fonts/RobotoThin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a7c0a57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fa7c0a57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10568b07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10568b07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10568b072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10568b072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10568b072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10568b072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10568b072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10568b072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10568b07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10568b07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10568b072_0_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10568b072_0_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0568b072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10568b072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568b07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10568b07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highnoonbooks.com/HNB/HNB-List_Intro.tpl?cart=1636726358372889&amp;" TargetMode="External"/><Relationship Id="rId4" Type="http://schemas.openxmlformats.org/officeDocument/2006/relationships/hyperlink" Target="https://www.luc.edu/esl/resourcesforcurrentstudents/recommendedreadingli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Read, Or Not To Read…Not Even a Question.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English Language Skills through Book Clubs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390525" y="3315725"/>
            <a:ext cx="58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Joselyn Villaseñor and Leslie Ocampo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From Tutors	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Empathy &amp; Empanadas: Louise Bello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Ferdinand the Bull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Seuss Book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Lyle Lyle Crocodile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Frances Series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Eloise Series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the Sidewalk Ends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start a book club?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Emphasis on reading, comprehension, and understanding.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Student driven conversation.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Feeling of belonging in English-speaking adult community.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Promotes family literacy.  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202050" y="4675100"/>
            <a:ext cx="85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Make a reader today, become a leader of tomorrow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100" y="2997372"/>
            <a:ext cx="3467375" cy="19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book clubs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UDL Guidelines are a tool used in the implementation of Universal Design for Learning, a framework to improve and optimize teaching and learning for all people based on scientific insights into how humans learn.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226075" y="4675050"/>
            <a:ext cx="84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It’s Book O’Clock.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517775" y="468425"/>
            <a:ext cx="53271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Universal Design for Learning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-"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3 principles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1. Multiple means of representation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2. Multiple means of action and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expression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oboto"/>
                <a:ea typeface="Roboto"/>
                <a:cs typeface="Roboto"/>
                <a:sym typeface="Roboto"/>
              </a:rPr>
              <a:t>3. Multiple means of engagement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/>
              <a:t>Important questions to answer before starting your book club</a:t>
            </a:r>
            <a:endParaRPr sz="3080"/>
          </a:p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</a:t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312275" y="4702625"/>
            <a:ext cx="81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you can read this, thank a teacher.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7"/>
          <p:cNvGrpSpPr/>
          <p:nvPr/>
        </p:nvGrpSpPr>
        <p:grpSpPr>
          <a:xfrm>
            <a:off x="1593013" y="2904879"/>
            <a:ext cx="5957975" cy="643500"/>
            <a:chOff x="1593000" y="2322568"/>
            <a:chExt cx="5957975" cy="643500"/>
          </a:xfrm>
        </p:grpSpPr>
        <p:sp>
          <p:nvSpPr>
            <p:cNvPr id="99" name="Google Shape;99;p1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How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Measuring success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Scheduling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Obtaining resources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Location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" name="Google Shape;106;p17"/>
          <p:cNvGrpSpPr/>
          <p:nvPr/>
        </p:nvGrpSpPr>
        <p:grpSpPr>
          <a:xfrm>
            <a:off x="1593013" y="2250012"/>
            <a:ext cx="5957975" cy="643500"/>
            <a:chOff x="1593000" y="2322568"/>
            <a:chExt cx="5957975" cy="643500"/>
          </a:xfrm>
        </p:grpSpPr>
        <p:sp>
          <p:nvSpPr>
            <p:cNvPr id="107" name="Google Shape;107;p1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What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will you read?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resources will you need?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" name="Google Shape;114;p17"/>
          <p:cNvGrpSpPr/>
          <p:nvPr/>
        </p:nvGrpSpPr>
        <p:grpSpPr>
          <a:xfrm>
            <a:off x="1593013" y="1595119"/>
            <a:ext cx="5957975" cy="643500"/>
            <a:chOff x="1593000" y="2322568"/>
            <a:chExt cx="5957975" cy="643500"/>
          </a:xfrm>
        </p:grpSpPr>
        <p:sp>
          <p:nvSpPr>
            <p:cNvPr id="115" name="Google Shape;115;p1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Who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Literacy levels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" name="Google Shape;122;p17"/>
          <p:cNvGrpSpPr/>
          <p:nvPr/>
        </p:nvGrpSpPr>
        <p:grpSpPr>
          <a:xfrm>
            <a:off x="1593013" y="940260"/>
            <a:ext cx="5957975" cy="643500"/>
            <a:chOff x="1593000" y="2322568"/>
            <a:chExt cx="5957975" cy="643500"/>
          </a:xfrm>
        </p:grpSpPr>
        <p:sp>
          <p:nvSpPr>
            <p:cNvPr id="123" name="Google Shape;123;p1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26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Extra practice 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Homework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8D3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Community building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0" name="Google Shape;130;p17"/>
          <p:cNvSpPr txBox="1"/>
          <p:nvPr/>
        </p:nvSpPr>
        <p:spPr>
          <a:xfrm>
            <a:off x="220425" y="4381150"/>
            <a:ext cx="854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Reading: It’s like movies in your head.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Reading Strategies</a:t>
            </a:r>
            <a:endParaRPr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460950" y="17494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EBRI Template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248000" y="4702625"/>
            <a:ext cx="79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Lit Happens.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8" name="Google Shape;138;p18"/>
          <p:cNvGrpSpPr/>
          <p:nvPr/>
        </p:nvGrpSpPr>
        <p:grpSpPr>
          <a:xfrm>
            <a:off x="3073838" y="2571750"/>
            <a:ext cx="1944600" cy="1569600"/>
            <a:chOff x="3071457" y="2013875"/>
            <a:chExt cx="1944600" cy="1569600"/>
          </a:xfrm>
        </p:grpSpPr>
        <p:sp>
          <p:nvSpPr>
            <p:cNvPr id="139" name="Google Shape;139;p18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p18"/>
          <p:cNvGrpSpPr/>
          <p:nvPr/>
        </p:nvGrpSpPr>
        <p:grpSpPr>
          <a:xfrm>
            <a:off x="1129250" y="2571750"/>
            <a:ext cx="1944600" cy="1569600"/>
            <a:chOff x="1126863" y="2013875"/>
            <a:chExt cx="1944600" cy="1569600"/>
          </a:xfrm>
        </p:grpSpPr>
        <p:sp>
          <p:nvSpPr>
            <p:cNvPr id="143" name="Google Shape;143;p18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18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6" name="Google Shape;146;p18"/>
          <p:cNvSpPr/>
          <p:nvPr/>
        </p:nvSpPr>
        <p:spPr>
          <a:xfrm>
            <a:off x="5020300" y="2571750"/>
            <a:ext cx="2818800" cy="15696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18"/>
          <p:cNvGrpSpPr/>
          <p:nvPr/>
        </p:nvGrpSpPr>
        <p:grpSpPr>
          <a:xfrm>
            <a:off x="4885484" y="2701270"/>
            <a:ext cx="261571" cy="260379"/>
            <a:chOff x="4858109" y="2631368"/>
            <a:chExt cx="316442" cy="315000"/>
          </a:xfrm>
        </p:grpSpPr>
        <p:sp>
          <p:nvSpPr>
            <p:cNvPr id="148" name="Google Shape;148;p18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50" name="Google Shape;150;p18"/>
          <p:cNvGrpSpPr/>
          <p:nvPr/>
        </p:nvGrpSpPr>
        <p:grpSpPr>
          <a:xfrm>
            <a:off x="2948278" y="2701271"/>
            <a:ext cx="260366" cy="260366"/>
            <a:chOff x="3157188" y="909150"/>
            <a:chExt cx="470400" cy="470400"/>
          </a:xfrm>
        </p:grpSpPr>
        <p:sp>
          <p:nvSpPr>
            <p:cNvPr id="151" name="Google Shape;151;p18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18"/>
          <p:cNvSpPr txBox="1"/>
          <p:nvPr/>
        </p:nvSpPr>
        <p:spPr>
          <a:xfrm>
            <a:off x="1221575" y="2617800"/>
            <a:ext cx="154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Warm-Up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• Objectives and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discussion starters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• Phonics work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• Vocabulary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3321513" y="2617800"/>
            <a:ext cx="1451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Reading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• Before you read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• As you read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• After you read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• Fluency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5235700" y="2617800"/>
            <a:ext cx="238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Word Work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• Word parts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• Vocabulary review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Wrap-Up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• Think &amp; discuss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Strategies</a:t>
            </a:r>
            <a:endParaRPr/>
          </a:p>
        </p:txBody>
      </p:sp>
      <p:sp>
        <p:nvSpPr>
          <p:cNvPr id="161" name="Google Shape;161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Pre-Reading Skills: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1. Who is this story about?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What is she doing?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3. When does the story take place?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4. Describe what you see in the picture.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220425" y="4665900"/>
            <a:ext cx="86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will take you places</a:t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275550" y="248000"/>
            <a:ext cx="858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Tools needed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339850" y="1065450"/>
            <a:ext cx="838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★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Materials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★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Location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★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Students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460950" y="7020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Recommendations</a:t>
            </a:r>
            <a:endParaRPr/>
          </a:p>
        </p:txBody>
      </p:sp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Hi-Low Books (High Interest- Low Literacy Level)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https://www.highnoonbooks.com/HNB/HNB-List_Intro.tpl?cart=1636726358372889&amp;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https://www.luc.edu/esl/resourcesforcurrentstudents/recommendedreadinglist/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241350" y="4743300"/>
            <a:ext cx="866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Just Read It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